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68" r:id="rId4"/>
  </p:sldMasterIdLst>
  <p:notesMasterIdLst>
    <p:notesMasterId r:id="rId51"/>
  </p:notesMasterIdLst>
  <p:handoutMasterIdLst>
    <p:handoutMasterId r:id="rId52"/>
  </p:handoutMasterIdLst>
  <p:sldIdLst>
    <p:sldId id="329" r:id="rId5"/>
    <p:sldId id="331" r:id="rId6"/>
    <p:sldId id="339" r:id="rId7"/>
    <p:sldId id="340" r:id="rId8"/>
    <p:sldId id="341" r:id="rId9"/>
    <p:sldId id="342" r:id="rId10"/>
    <p:sldId id="343" r:id="rId11"/>
    <p:sldId id="344" r:id="rId12"/>
    <p:sldId id="345" r:id="rId13"/>
    <p:sldId id="347" r:id="rId14"/>
    <p:sldId id="349" r:id="rId15"/>
    <p:sldId id="348" r:id="rId16"/>
    <p:sldId id="350" r:id="rId17"/>
    <p:sldId id="351" r:id="rId18"/>
    <p:sldId id="352" r:id="rId19"/>
    <p:sldId id="353" r:id="rId20"/>
    <p:sldId id="354" r:id="rId21"/>
    <p:sldId id="355" r:id="rId22"/>
    <p:sldId id="356" r:id="rId23"/>
    <p:sldId id="357" r:id="rId24"/>
    <p:sldId id="358" r:id="rId25"/>
    <p:sldId id="381" r:id="rId26"/>
    <p:sldId id="363" r:id="rId27"/>
    <p:sldId id="364" r:id="rId28"/>
    <p:sldId id="365" r:id="rId29"/>
    <p:sldId id="359" r:id="rId30"/>
    <p:sldId id="382" r:id="rId31"/>
    <p:sldId id="366" r:id="rId32"/>
    <p:sldId id="367" r:id="rId33"/>
    <p:sldId id="368" r:id="rId34"/>
    <p:sldId id="360" r:id="rId35"/>
    <p:sldId id="383" r:id="rId36"/>
    <p:sldId id="369" r:id="rId37"/>
    <p:sldId id="372" r:id="rId38"/>
    <p:sldId id="373" r:id="rId39"/>
    <p:sldId id="361" r:id="rId40"/>
    <p:sldId id="384" r:id="rId41"/>
    <p:sldId id="374" r:id="rId42"/>
    <p:sldId id="375" r:id="rId43"/>
    <p:sldId id="376" r:id="rId44"/>
    <p:sldId id="362" r:id="rId45"/>
    <p:sldId id="385" r:id="rId46"/>
    <p:sldId id="377" r:id="rId47"/>
    <p:sldId id="378" r:id="rId48"/>
    <p:sldId id="379" r:id="rId49"/>
    <p:sldId id="38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5529" autoAdjust="0"/>
  </p:normalViewPr>
  <p:slideViewPr>
    <p:cSldViewPr snapToGrid="0">
      <p:cViewPr varScale="1">
        <p:scale>
          <a:sx n="91" d="100"/>
          <a:sy n="91" d="100"/>
        </p:scale>
        <p:origin x="370"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12/7/2023</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79F17-7BA4-49BC-BB37-7F646CF8D2F0}" type="slidenum">
              <a:rPr lang="en-US" smtClean="0"/>
              <a:t>1</a:t>
            </a:fld>
            <a:endParaRPr lang="en-US" dirty="0"/>
          </a:p>
        </p:txBody>
      </p:sp>
    </p:spTree>
    <p:extLst>
      <p:ext uri="{BB962C8B-B14F-4D97-AF65-F5344CB8AC3E}">
        <p14:creationId xmlns:p14="http://schemas.microsoft.com/office/powerpoint/2010/main" val="2917891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mj-lt"/>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mn-lt"/>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5209-551F-6EC1-A54B-79D9B4608445}"/>
              </a:ext>
            </a:extLst>
          </p:cNvPr>
          <p:cNvSpPr>
            <a:spLocks noGrp="1"/>
          </p:cNvSpPr>
          <p:nvPr>
            <p:ph type="title"/>
          </p:nvPr>
        </p:nvSpPr>
        <p:spPr>
          <a:xfrm>
            <a:off x="836038" y="2004967"/>
            <a:ext cx="10052872" cy="1971412"/>
          </a:xfrm>
        </p:spPr>
        <p:txBody>
          <a:bodyPr/>
          <a:lstStyle/>
          <a:p>
            <a:pPr>
              <a:lnSpc>
                <a:spcPct val="150000"/>
              </a:lnSpc>
            </a:pPr>
            <a:r>
              <a:rPr lang="en-US" sz="4800" dirty="0"/>
              <a:t>CHURN SCORE PREDICTION USING LINEAR REGRESSION</a:t>
            </a:r>
          </a:p>
        </p:txBody>
      </p:sp>
      <p:sp>
        <p:nvSpPr>
          <p:cNvPr id="9" name="TextBox 8">
            <a:extLst>
              <a:ext uri="{FF2B5EF4-FFF2-40B4-BE49-F238E27FC236}">
                <a16:creationId xmlns:a16="http://schemas.microsoft.com/office/drawing/2014/main" id="{89061F0B-F45F-03FB-B45C-B3FE7DC15C3E}"/>
              </a:ext>
            </a:extLst>
          </p:cNvPr>
          <p:cNvSpPr txBox="1"/>
          <p:nvPr/>
        </p:nvSpPr>
        <p:spPr>
          <a:xfrm>
            <a:off x="836038" y="6182686"/>
            <a:ext cx="1501629" cy="369332"/>
          </a:xfrm>
          <a:prstGeom prst="rect">
            <a:avLst/>
          </a:prstGeom>
          <a:noFill/>
        </p:spPr>
        <p:txBody>
          <a:bodyPr wrap="square" rtlCol="0">
            <a:spAutoFit/>
          </a:bodyPr>
          <a:lstStyle/>
          <a:p>
            <a:r>
              <a:rPr lang="en-US" dirty="0">
                <a:solidFill>
                  <a:schemeClr val="bg1"/>
                </a:solidFill>
                <a:latin typeface="MS PMincho (Headings)"/>
              </a:rPr>
              <a:t>GROUP - 7</a:t>
            </a:r>
          </a:p>
        </p:txBody>
      </p:sp>
    </p:spTree>
    <p:extLst>
      <p:ext uri="{BB962C8B-B14F-4D97-AF65-F5344CB8AC3E}">
        <p14:creationId xmlns:p14="http://schemas.microsoft.com/office/powerpoint/2010/main" val="14995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5" y="560048"/>
            <a:ext cx="6345182" cy="715079"/>
          </a:xfrm>
        </p:spPr>
        <p:txBody>
          <a:bodyPr/>
          <a:lstStyle/>
          <a:p>
            <a:r>
              <a:rPr lang="en-US" dirty="0"/>
              <a:t>UNIVARIATE ANALYSIS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10</a:t>
            </a:fld>
            <a:endParaRPr lang="en-US" dirty="0"/>
          </a:p>
        </p:txBody>
      </p:sp>
      <p:sp>
        <p:nvSpPr>
          <p:cNvPr id="13" name="Content Placeholder 2">
            <a:extLst>
              <a:ext uri="{FF2B5EF4-FFF2-40B4-BE49-F238E27FC236}">
                <a16:creationId xmlns:a16="http://schemas.microsoft.com/office/drawing/2014/main" id="{67B73E54-45C2-0387-1815-6729F0E4DEE3}"/>
              </a:ext>
            </a:extLst>
          </p:cNvPr>
          <p:cNvSpPr>
            <a:spLocks noGrp="1"/>
          </p:cNvSpPr>
          <p:nvPr/>
        </p:nvSpPr>
        <p:spPr>
          <a:xfrm>
            <a:off x="6472715" y="2194166"/>
            <a:ext cx="4665456" cy="278095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50000"/>
              </a:lnSpc>
              <a:buClr>
                <a:schemeClr val="bg1"/>
              </a:buClr>
            </a:pPr>
            <a:r>
              <a:rPr lang="en-US" sz="2000" dirty="0">
                <a:latin typeface="MS PMincho" panose="02020600040205080304" pitchFamily="18" charset="-128"/>
                <a:ea typeface="MS PMincho" panose="02020600040205080304" pitchFamily="18" charset="-128"/>
              </a:rPr>
              <a:t>Only 21% of the total customers don't use internet services.</a:t>
            </a:r>
          </a:p>
          <a:p>
            <a:pPr algn="just">
              <a:lnSpc>
                <a:spcPct val="150000"/>
              </a:lnSpc>
              <a:buClr>
                <a:schemeClr val="bg1"/>
              </a:buClr>
            </a:pPr>
            <a:r>
              <a:rPr lang="en-US" sz="2000" dirty="0">
                <a:latin typeface="MS PMincho" panose="02020600040205080304" pitchFamily="18" charset="-128"/>
                <a:ea typeface="MS PMincho" panose="02020600040205080304" pitchFamily="18" charset="-128"/>
              </a:rPr>
              <a:t>Approximately 50% of the customers use fiber optics for internet connectivity.</a:t>
            </a:r>
          </a:p>
        </p:txBody>
      </p:sp>
      <p:pic>
        <p:nvPicPr>
          <p:cNvPr id="4" name="Picture 3">
            <a:extLst>
              <a:ext uri="{FF2B5EF4-FFF2-40B4-BE49-F238E27FC236}">
                <a16:creationId xmlns:a16="http://schemas.microsoft.com/office/drawing/2014/main" id="{B1C6EF31-912B-362F-5B58-BADDA2CF53B2}"/>
              </a:ext>
            </a:extLst>
          </p:cNvPr>
          <p:cNvPicPr>
            <a:picLocks noChangeAspect="1"/>
          </p:cNvPicPr>
          <p:nvPr/>
        </p:nvPicPr>
        <p:blipFill>
          <a:blip r:embed="rId2"/>
          <a:stretch>
            <a:fillRect/>
          </a:stretch>
        </p:blipFill>
        <p:spPr>
          <a:xfrm>
            <a:off x="1079075" y="1554669"/>
            <a:ext cx="4462281" cy="4059944"/>
          </a:xfrm>
          <a:prstGeom prst="rect">
            <a:avLst/>
          </a:prstGeom>
        </p:spPr>
      </p:pic>
    </p:spTree>
    <p:extLst>
      <p:ext uri="{BB962C8B-B14F-4D97-AF65-F5344CB8AC3E}">
        <p14:creationId xmlns:p14="http://schemas.microsoft.com/office/powerpoint/2010/main" val="2042392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5" y="560048"/>
            <a:ext cx="6345182" cy="715079"/>
          </a:xfrm>
        </p:spPr>
        <p:txBody>
          <a:bodyPr/>
          <a:lstStyle/>
          <a:p>
            <a:r>
              <a:rPr lang="en-US" dirty="0"/>
              <a:t>UNIVARIATE ANALYSIS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11</a:t>
            </a:fld>
            <a:endParaRPr lang="en-US" dirty="0"/>
          </a:p>
        </p:txBody>
      </p:sp>
      <p:sp>
        <p:nvSpPr>
          <p:cNvPr id="13" name="Content Placeholder 2">
            <a:extLst>
              <a:ext uri="{FF2B5EF4-FFF2-40B4-BE49-F238E27FC236}">
                <a16:creationId xmlns:a16="http://schemas.microsoft.com/office/drawing/2014/main" id="{67B73E54-45C2-0387-1815-6729F0E4DEE3}"/>
              </a:ext>
            </a:extLst>
          </p:cNvPr>
          <p:cNvSpPr>
            <a:spLocks noGrp="1"/>
          </p:cNvSpPr>
          <p:nvPr/>
        </p:nvSpPr>
        <p:spPr>
          <a:xfrm>
            <a:off x="1079075" y="5022158"/>
            <a:ext cx="10107734" cy="139809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10000"/>
              </a:lnSpc>
              <a:buClr>
                <a:schemeClr val="bg1"/>
              </a:buClr>
            </a:pPr>
            <a:r>
              <a:rPr lang="en-US" sz="2000" dirty="0">
                <a:latin typeface="MS PMincho" panose="02020600040205080304" pitchFamily="18" charset="-128"/>
                <a:ea typeface="MS PMincho" panose="02020600040205080304" pitchFamily="18" charset="-128"/>
              </a:rPr>
              <a:t>Majority of  customers cluster around a churn score between 60 to 80.</a:t>
            </a:r>
          </a:p>
          <a:p>
            <a:pPr algn="just">
              <a:lnSpc>
                <a:spcPct val="110000"/>
              </a:lnSpc>
              <a:buClr>
                <a:schemeClr val="bg1"/>
              </a:buClr>
            </a:pPr>
            <a:r>
              <a:rPr lang="en-US" sz="2000" dirty="0">
                <a:latin typeface="MS PMincho" panose="02020600040205080304" pitchFamily="18" charset="-128"/>
                <a:ea typeface="MS PMincho" panose="02020600040205080304" pitchFamily="18" charset="-128"/>
              </a:rPr>
              <a:t>The distribution of churn scores shows a slight leftward skewness.</a:t>
            </a:r>
          </a:p>
        </p:txBody>
      </p:sp>
      <p:pic>
        <p:nvPicPr>
          <p:cNvPr id="1028" name="Picture 4">
            <a:extLst>
              <a:ext uri="{FF2B5EF4-FFF2-40B4-BE49-F238E27FC236}">
                <a16:creationId xmlns:a16="http://schemas.microsoft.com/office/drawing/2014/main" id="{F97D0218-760B-486E-7E65-7130F12C9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273" y="1491396"/>
            <a:ext cx="5369453" cy="319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801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5" y="560048"/>
            <a:ext cx="6345182" cy="715079"/>
          </a:xfrm>
        </p:spPr>
        <p:txBody>
          <a:bodyPr/>
          <a:lstStyle/>
          <a:p>
            <a:r>
              <a:rPr lang="en-US" dirty="0"/>
              <a:t>BIVARIATE ANALYSIS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12</a:t>
            </a:fld>
            <a:endParaRPr lang="en-US" dirty="0"/>
          </a:p>
        </p:txBody>
      </p:sp>
      <p:sp>
        <p:nvSpPr>
          <p:cNvPr id="13" name="Content Placeholder 2">
            <a:extLst>
              <a:ext uri="{FF2B5EF4-FFF2-40B4-BE49-F238E27FC236}">
                <a16:creationId xmlns:a16="http://schemas.microsoft.com/office/drawing/2014/main" id="{67B73E54-45C2-0387-1815-6729F0E4DEE3}"/>
              </a:ext>
            </a:extLst>
          </p:cNvPr>
          <p:cNvSpPr>
            <a:spLocks noGrp="1"/>
          </p:cNvSpPr>
          <p:nvPr/>
        </p:nvSpPr>
        <p:spPr>
          <a:xfrm>
            <a:off x="1079075" y="5022158"/>
            <a:ext cx="10107734" cy="1500645"/>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10000"/>
              </a:lnSpc>
              <a:buClr>
                <a:schemeClr val="bg1"/>
              </a:buClr>
            </a:pPr>
            <a:r>
              <a:rPr lang="en-US" sz="2000" dirty="0">
                <a:latin typeface="MS PMincho" panose="02020600040205080304" pitchFamily="18" charset="-128"/>
                <a:ea typeface="MS PMincho" panose="02020600040205080304" pitchFamily="18" charset="-128"/>
              </a:rPr>
              <a:t>The majority of customer retention can be seen at the monthly price range of 21–30 of those staying with the telecom partner.</a:t>
            </a:r>
          </a:p>
          <a:p>
            <a:pPr algn="just">
              <a:lnSpc>
                <a:spcPct val="110000"/>
              </a:lnSpc>
              <a:buClr>
                <a:schemeClr val="bg1"/>
              </a:buClr>
            </a:pPr>
            <a:r>
              <a:rPr lang="en-US" sz="2000" dirty="0">
                <a:latin typeface="MS PMincho" panose="02020600040205080304" pitchFamily="18" charset="-128"/>
                <a:ea typeface="MS PMincho" panose="02020600040205080304" pitchFamily="18" charset="-128"/>
              </a:rPr>
              <a:t>However, we can see that customers in the monthly rates of 10–21 and 71–100 are also staying with the operator, but in those ranges, we can see a lot of customers opting for other telecom operators.</a:t>
            </a:r>
          </a:p>
        </p:txBody>
      </p:sp>
      <p:pic>
        <p:nvPicPr>
          <p:cNvPr id="10" name="Picture 9">
            <a:extLst>
              <a:ext uri="{FF2B5EF4-FFF2-40B4-BE49-F238E27FC236}">
                <a16:creationId xmlns:a16="http://schemas.microsoft.com/office/drawing/2014/main" id="{43A57C07-723B-AD77-44B6-B6560824374C}"/>
              </a:ext>
            </a:extLst>
          </p:cNvPr>
          <p:cNvPicPr>
            <a:picLocks noChangeAspect="1"/>
          </p:cNvPicPr>
          <p:nvPr/>
        </p:nvPicPr>
        <p:blipFill>
          <a:blip r:embed="rId2"/>
          <a:stretch>
            <a:fillRect/>
          </a:stretch>
        </p:blipFill>
        <p:spPr>
          <a:xfrm>
            <a:off x="3133626" y="1393336"/>
            <a:ext cx="5924747" cy="3510613"/>
          </a:xfrm>
          <a:prstGeom prst="rect">
            <a:avLst/>
          </a:prstGeom>
        </p:spPr>
      </p:pic>
    </p:spTree>
    <p:extLst>
      <p:ext uri="{BB962C8B-B14F-4D97-AF65-F5344CB8AC3E}">
        <p14:creationId xmlns:p14="http://schemas.microsoft.com/office/powerpoint/2010/main" val="4119092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5" y="560048"/>
            <a:ext cx="6345182" cy="715079"/>
          </a:xfrm>
        </p:spPr>
        <p:txBody>
          <a:bodyPr/>
          <a:lstStyle/>
          <a:p>
            <a:r>
              <a:rPr lang="en-US" dirty="0"/>
              <a:t>BIVARIATE ANALYSIS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13</a:t>
            </a:fld>
            <a:endParaRPr lang="en-US" dirty="0"/>
          </a:p>
        </p:txBody>
      </p:sp>
      <p:sp>
        <p:nvSpPr>
          <p:cNvPr id="13" name="Content Placeholder 2">
            <a:extLst>
              <a:ext uri="{FF2B5EF4-FFF2-40B4-BE49-F238E27FC236}">
                <a16:creationId xmlns:a16="http://schemas.microsoft.com/office/drawing/2014/main" id="{67B73E54-45C2-0387-1815-6729F0E4DEE3}"/>
              </a:ext>
            </a:extLst>
          </p:cNvPr>
          <p:cNvSpPr>
            <a:spLocks noGrp="1"/>
          </p:cNvSpPr>
          <p:nvPr/>
        </p:nvSpPr>
        <p:spPr>
          <a:xfrm>
            <a:off x="1079075" y="5070798"/>
            <a:ext cx="10107734" cy="1500645"/>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10000"/>
              </a:lnSpc>
              <a:buClr>
                <a:schemeClr val="bg1"/>
              </a:buClr>
            </a:pPr>
            <a:r>
              <a:rPr lang="en-US" sz="2000" dirty="0">
                <a:latin typeface="MS PMincho" panose="02020600040205080304" pitchFamily="18" charset="-128"/>
                <a:ea typeface="MS PMincho" panose="02020600040205080304" pitchFamily="18" charset="-128"/>
              </a:rPr>
              <a:t>From the count plot, we can understand that the individuals who are not senior citizen customers are mostly staying consistent with the telecom partners.</a:t>
            </a:r>
          </a:p>
          <a:p>
            <a:pPr algn="just">
              <a:lnSpc>
                <a:spcPct val="110000"/>
              </a:lnSpc>
              <a:buClr>
                <a:schemeClr val="bg1"/>
              </a:buClr>
            </a:pPr>
            <a:r>
              <a:rPr lang="en-US" sz="2000" dirty="0">
                <a:latin typeface="MS PMincho" panose="02020600040205080304" pitchFamily="18" charset="-128"/>
                <a:ea typeface="MS PMincho" panose="02020600040205080304" pitchFamily="18" charset="-128"/>
              </a:rPr>
              <a:t>Moreover, the majority of the customers are interested in a monthly price range of 21–30.</a:t>
            </a:r>
          </a:p>
          <a:p>
            <a:pPr algn="just">
              <a:lnSpc>
                <a:spcPct val="110000"/>
              </a:lnSpc>
              <a:buClr>
                <a:schemeClr val="bg1"/>
              </a:buClr>
            </a:pPr>
            <a:r>
              <a:rPr lang="en-US" sz="2000" dirty="0">
                <a:latin typeface="MS PMincho" panose="02020600040205080304" pitchFamily="18" charset="-128"/>
                <a:ea typeface="MS PMincho" panose="02020600040205080304" pitchFamily="18" charset="-128"/>
              </a:rPr>
              <a:t>We can conclude that the best price range for the telecom operator would be 21–30.</a:t>
            </a:r>
          </a:p>
        </p:txBody>
      </p:sp>
      <p:pic>
        <p:nvPicPr>
          <p:cNvPr id="4" name="Picture 3">
            <a:extLst>
              <a:ext uri="{FF2B5EF4-FFF2-40B4-BE49-F238E27FC236}">
                <a16:creationId xmlns:a16="http://schemas.microsoft.com/office/drawing/2014/main" id="{F159557A-7743-C758-29F1-F93AF6842166}"/>
              </a:ext>
            </a:extLst>
          </p:cNvPr>
          <p:cNvPicPr>
            <a:picLocks noChangeAspect="1"/>
          </p:cNvPicPr>
          <p:nvPr/>
        </p:nvPicPr>
        <p:blipFill>
          <a:blip r:embed="rId2"/>
          <a:stretch>
            <a:fillRect/>
          </a:stretch>
        </p:blipFill>
        <p:spPr>
          <a:xfrm>
            <a:off x="3286289" y="1291438"/>
            <a:ext cx="5693305" cy="3730720"/>
          </a:xfrm>
          <a:prstGeom prst="rect">
            <a:avLst/>
          </a:prstGeom>
        </p:spPr>
      </p:pic>
    </p:spTree>
    <p:extLst>
      <p:ext uri="{BB962C8B-B14F-4D97-AF65-F5344CB8AC3E}">
        <p14:creationId xmlns:p14="http://schemas.microsoft.com/office/powerpoint/2010/main" val="59111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5" y="365494"/>
            <a:ext cx="7228346" cy="715079"/>
          </a:xfrm>
        </p:spPr>
        <p:txBody>
          <a:bodyPr/>
          <a:lstStyle/>
          <a:p>
            <a:r>
              <a:rPr lang="en-US" dirty="0"/>
              <a:t>MULTIVARIATE ANALYSIS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14</a:t>
            </a:fld>
            <a:endParaRPr lang="en-US" dirty="0"/>
          </a:p>
        </p:txBody>
      </p:sp>
      <p:sp>
        <p:nvSpPr>
          <p:cNvPr id="13" name="Content Placeholder 2">
            <a:extLst>
              <a:ext uri="{FF2B5EF4-FFF2-40B4-BE49-F238E27FC236}">
                <a16:creationId xmlns:a16="http://schemas.microsoft.com/office/drawing/2014/main" id="{67B73E54-45C2-0387-1815-6729F0E4DEE3}"/>
              </a:ext>
            </a:extLst>
          </p:cNvPr>
          <p:cNvSpPr>
            <a:spLocks noGrp="1"/>
          </p:cNvSpPr>
          <p:nvPr/>
        </p:nvSpPr>
        <p:spPr>
          <a:xfrm>
            <a:off x="1079075" y="5070798"/>
            <a:ext cx="10107734" cy="1500645"/>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10000"/>
              </a:lnSpc>
              <a:buClr>
                <a:schemeClr val="bg1"/>
              </a:buClr>
            </a:pPr>
            <a:r>
              <a:rPr lang="en-US" sz="2000" dirty="0">
                <a:latin typeface="MS PMincho" panose="02020600040205080304" pitchFamily="18" charset="-128"/>
                <a:ea typeface="MS PMincho" panose="02020600040205080304" pitchFamily="18" charset="-128"/>
              </a:rPr>
              <a:t>When considering the average monthly charges by contract, the percentage of customers who churned is similar in all the categories.</a:t>
            </a:r>
          </a:p>
          <a:p>
            <a:pPr algn="just">
              <a:lnSpc>
                <a:spcPct val="110000"/>
              </a:lnSpc>
              <a:buClr>
                <a:schemeClr val="bg1"/>
              </a:buClr>
            </a:pPr>
            <a:r>
              <a:rPr lang="en-US" sz="2000" dirty="0">
                <a:latin typeface="MS PMincho" panose="02020600040205080304" pitchFamily="18" charset="-128"/>
                <a:ea typeface="MS PMincho" panose="02020600040205080304" pitchFamily="18" charset="-128"/>
              </a:rPr>
              <a:t>The plot clearly shows that monthly charges don't affect the churning of customers when compared with contract length.</a:t>
            </a:r>
          </a:p>
        </p:txBody>
      </p:sp>
      <p:pic>
        <p:nvPicPr>
          <p:cNvPr id="6" name="Picture 5">
            <a:extLst>
              <a:ext uri="{FF2B5EF4-FFF2-40B4-BE49-F238E27FC236}">
                <a16:creationId xmlns:a16="http://schemas.microsoft.com/office/drawing/2014/main" id="{E46E82A9-7ACC-3B37-9891-6F55BFDC4E41}"/>
              </a:ext>
            </a:extLst>
          </p:cNvPr>
          <p:cNvPicPr>
            <a:picLocks noChangeAspect="1"/>
          </p:cNvPicPr>
          <p:nvPr/>
        </p:nvPicPr>
        <p:blipFill>
          <a:blip r:embed="rId2"/>
          <a:stretch>
            <a:fillRect/>
          </a:stretch>
        </p:blipFill>
        <p:spPr>
          <a:xfrm>
            <a:off x="2835077" y="1129566"/>
            <a:ext cx="6521846" cy="3892238"/>
          </a:xfrm>
          <a:prstGeom prst="rect">
            <a:avLst/>
          </a:prstGeom>
        </p:spPr>
      </p:pic>
    </p:spTree>
    <p:extLst>
      <p:ext uri="{BB962C8B-B14F-4D97-AF65-F5344CB8AC3E}">
        <p14:creationId xmlns:p14="http://schemas.microsoft.com/office/powerpoint/2010/main" val="952739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133019" cy="715079"/>
          </a:xfrm>
        </p:spPr>
        <p:txBody>
          <a:bodyPr/>
          <a:lstStyle/>
          <a:p>
            <a:r>
              <a:rPr lang="en-US" dirty="0"/>
              <a:t>MODELLING DISTRIBUTIONS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15</a:t>
            </a:fld>
            <a:endParaRPr lang="en-US" dirty="0"/>
          </a:p>
        </p:txBody>
      </p:sp>
      <p:sp>
        <p:nvSpPr>
          <p:cNvPr id="26" name="Content Placeholder 2">
            <a:extLst>
              <a:ext uri="{FF2B5EF4-FFF2-40B4-BE49-F238E27FC236}">
                <a16:creationId xmlns:a16="http://schemas.microsoft.com/office/drawing/2014/main" id="{C8AD67D2-52D2-B1B2-95DE-4B885E014EE3}"/>
              </a:ext>
            </a:extLst>
          </p:cNvPr>
          <p:cNvSpPr>
            <a:spLocks noGrp="1"/>
          </p:cNvSpPr>
          <p:nvPr/>
        </p:nvSpPr>
        <p:spPr>
          <a:xfrm>
            <a:off x="972000" y="1491016"/>
            <a:ext cx="10205081" cy="462767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00000"/>
              </a:lnSpc>
              <a:buClr>
                <a:schemeClr val="bg1"/>
              </a:buClr>
            </a:pPr>
            <a:r>
              <a:rPr lang="en-US" sz="1700" dirty="0">
                <a:latin typeface="MS PMincho" panose="02020600040205080304" pitchFamily="18" charset="-128"/>
                <a:ea typeface="MS PMincho" panose="02020600040205080304" pitchFamily="18" charset="-128"/>
              </a:rPr>
              <a:t>For Telco customer data we consider the churn value for analysis modeled using binomial distribution</a:t>
            </a:r>
          </a:p>
          <a:p>
            <a:pPr lvl="1" algn="just">
              <a:lnSpc>
                <a:spcPct val="200000"/>
              </a:lnSpc>
              <a:buClr>
                <a:schemeClr val="bg1"/>
              </a:buClr>
            </a:pPr>
            <a:r>
              <a:rPr lang="en-US" sz="1700" dirty="0">
                <a:latin typeface="MS PMincho" panose="02020600040205080304" pitchFamily="18" charset="-128"/>
                <a:ea typeface="MS PMincho" panose="02020600040205080304" pitchFamily="18" charset="-128"/>
              </a:rPr>
              <a:t>n : Total number of customers</a:t>
            </a:r>
          </a:p>
          <a:p>
            <a:pPr lvl="1" algn="just">
              <a:lnSpc>
                <a:spcPct val="200000"/>
              </a:lnSpc>
              <a:buClr>
                <a:schemeClr val="bg1"/>
              </a:buClr>
            </a:pPr>
            <a:r>
              <a:rPr lang="en-US" sz="1700" dirty="0">
                <a:latin typeface="MS PMincho" panose="02020600040205080304" pitchFamily="18" charset="-128"/>
                <a:ea typeface="MS PMincho" panose="02020600040205080304" pitchFamily="18" charset="-128"/>
              </a:rPr>
              <a:t>p : Probability that the customer will stay.</a:t>
            </a:r>
          </a:p>
          <a:p>
            <a:pPr algn="just">
              <a:lnSpc>
                <a:spcPct val="200000"/>
              </a:lnSpc>
              <a:buClr>
                <a:schemeClr val="bg1"/>
              </a:buClr>
            </a:pPr>
            <a:r>
              <a:rPr lang="en-CA" sz="1700" kern="100" dirty="0">
                <a:effectLst/>
                <a:latin typeface="MS PMincho" panose="02020600040205080304" pitchFamily="18" charset="-128"/>
                <a:ea typeface="MS PMincho" panose="02020600040205080304" pitchFamily="18" charset="-128"/>
                <a:cs typeface="Times New Roman" panose="02020603050405020304" pitchFamily="18" charset="0"/>
              </a:rPr>
              <a:t>Each customer in </a:t>
            </a:r>
            <a:r>
              <a:rPr lang="en-CA" sz="1700" kern="100" dirty="0">
                <a:latin typeface="MS PMincho" panose="02020600040205080304" pitchFamily="18" charset="-128"/>
                <a:ea typeface="MS PMincho" panose="02020600040205080304" pitchFamily="18" charset="-128"/>
                <a:cs typeface="Times New Roman" panose="02020603050405020304" pitchFamily="18" charset="0"/>
              </a:rPr>
              <a:t>the</a:t>
            </a:r>
            <a:r>
              <a:rPr lang="en-CA" sz="1700" kern="100" dirty="0">
                <a:effectLst/>
                <a:latin typeface="MS PMincho" panose="02020600040205080304" pitchFamily="18" charset="-128"/>
                <a:ea typeface="MS PMincho" panose="02020600040205080304" pitchFamily="18" charset="-128"/>
                <a:cs typeface="Times New Roman" panose="02020603050405020304" pitchFamily="18" charset="0"/>
              </a:rPr>
              <a:t> dataset </a:t>
            </a:r>
            <a:r>
              <a:rPr lang="en-CA" sz="1700" kern="100" dirty="0">
                <a:latin typeface="MS PMincho" panose="02020600040205080304" pitchFamily="18" charset="-128"/>
                <a:ea typeface="MS PMincho" panose="02020600040205080304" pitchFamily="18" charset="-128"/>
                <a:cs typeface="Times New Roman" panose="02020603050405020304" pitchFamily="18" charset="0"/>
              </a:rPr>
              <a:t>can be considered</a:t>
            </a:r>
            <a:r>
              <a:rPr lang="en-CA" sz="1700" kern="100" dirty="0">
                <a:effectLst/>
                <a:latin typeface="MS PMincho" panose="02020600040205080304" pitchFamily="18" charset="-128"/>
                <a:ea typeface="MS PMincho" panose="02020600040205080304" pitchFamily="18" charset="-128"/>
                <a:cs typeface="Times New Roman" panose="02020603050405020304" pitchFamily="18" charset="0"/>
              </a:rPr>
              <a:t> like a little test. Did they leave or not? This is like asking a question for each customer: 'Did they churn?' The binomial distribution helps us see patterns in these 'yes' or 'no' situations, helping us understand customer churn better.</a:t>
            </a:r>
            <a:endParaRPr lang="en-US" sz="1700" kern="100" dirty="0">
              <a:effectLst/>
              <a:latin typeface="MS PMincho" panose="02020600040205080304" pitchFamily="18" charset="-128"/>
              <a:ea typeface="MS PMincho" panose="02020600040205080304" pitchFamily="18" charset="-128"/>
              <a:cs typeface="Times New Roman" panose="02020603050405020304" pitchFamily="18" charset="0"/>
            </a:endParaRPr>
          </a:p>
        </p:txBody>
      </p:sp>
    </p:spTree>
    <p:extLst>
      <p:ext uri="{BB962C8B-B14F-4D97-AF65-F5344CB8AC3E}">
        <p14:creationId xmlns:p14="http://schemas.microsoft.com/office/powerpoint/2010/main" val="964492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957579" cy="715079"/>
          </a:xfrm>
        </p:spPr>
        <p:txBody>
          <a:bodyPr/>
          <a:lstStyle/>
          <a:p>
            <a:r>
              <a:rPr lang="en-US" dirty="0"/>
              <a:t>BINOMIAL DISTRIBUTION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16</a:t>
            </a:fld>
            <a:endParaRPr lang="en-US" dirty="0"/>
          </a:p>
        </p:txBody>
      </p:sp>
      <p:pic>
        <p:nvPicPr>
          <p:cNvPr id="1026" name="Picture 2">
            <a:extLst>
              <a:ext uri="{FF2B5EF4-FFF2-40B4-BE49-F238E27FC236}">
                <a16:creationId xmlns:a16="http://schemas.microsoft.com/office/drawing/2014/main" id="{C05AF30C-CB66-6157-DE6C-AAD9490CE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60" y="1758381"/>
            <a:ext cx="6142369" cy="14524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E31E40-4C62-2D22-DD61-049A47E55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684" y="3900125"/>
            <a:ext cx="6655666" cy="15737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5C1E4B8-44DD-3A09-B214-14939A8E9B36}"/>
              </a:ext>
            </a:extLst>
          </p:cNvPr>
          <p:cNvSpPr>
            <a:spLocks noGrp="1"/>
          </p:cNvSpPr>
          <p:nvPr/>
        </p:nvSpPr>
        <p:spPr>
          <a:xfrm>
            <a:off x="7377387" y="1847166"/>
            <a:ext cx="3527319" cy="1283469"/>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marL="76200" indent="0" algn="just">
              <a:lnSpc>
                <a:spcPct val="150000"/>
              </a:lnSpc>
              <a:buClr>
                <a:schemeClr val="bg1"/>
              </a:buClr>
              <a:buNone/>
            </a:pPr>
            <a:r>
              <a:rPr lang="en-US" sz="2000" dirty="0">
                <a:latin typeface="MS PMincho" panose="02020600040205080304" pitchFamily="18" charset="-128"/>
                <a:ea typeface="MS PMincho" panose="02020600040205080304" pitchFamily="18" charset="-128"/>
              </a:rPr>
              <a:t>As n increases the spread of the distribution decreases and gets concentrated around the mean.</a:t>
            </a:r>
          </a:p>
        </p:txBody>
      </p:sp>
      <p:sp>
        <p:nvSpPr>
          <p:cNvPr id="4" name="Content Placeholder 2">
            <a:extLst>
              <a:ext uri="{FF2B5EF4-FFF2-40B4-BE49-F238E27FC236}">
                <a16:creationId xmlns:a16="http://schemas.microsoft.com/office/drawing/2014/main" id="{3402913B-A365-3CE6-64E0-8F64FE27816F}"/>
              </a:ext>
            </a:extLst>
          </p:cNvPr>
          <p:cNvSpPr>
            <a:spLocks noGrp="1"/>
          </p:cNvSpPr>
          <p:nvPr/>
        </p:nvSpPr>
        <p:spPr>
          <a:xfrm>
            <a:off x="408562" y="3791363"/>
            <a:ext cx="3848911" cy="17913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marL="76200" indent="0" algn="just">
              <a:lnSpc>
                <a:spcPct val="150000"/>
              </a:lnSpc>
              <a:buClr>
                <a:schemeClr val="bg1"/>
              </a:buClr>
              <a:buNone/>
            </a:pPr>
            <a:r>
              <a:rPr lang="en-US" sz="1700" dirty="0">
                <a:latin typeface="MS PMincho" panose="02020600040205080304" pitchFamily="18" charset="-128"/>
                <a:ea typeface="MS PMincho" panose="02020600040205080304" pitchFamily="18" charset="-128"/>
              </a:rPr>
              <a:t>As p increases the shape of the distribution changes from right skewed to approximately symmetrical to left skewed.</a:t>
            </a:r>
          </a:p>
        </p:txBody>
      </p:sp>
    </p:spTree>
    <p:extLst>
      <p:ext uri="{BB962C8B-B14F-4D97-AF65-F5344CB8AC3E}">
        <p14:creationId xmlns:p14="http://schemas.microsoft.com/office/powerpoint/2010/main" val="128988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133019" cy="715079"/>
          </a:xfrm>
        </p:spPr>
        <p:txBody>
          <a:bodyPr/>
          <a:lstStyle/>
          <a:p>
            <a:r>
              <a:rPr lang="en-US" dirty="0"/>
              <a:t>NORMAL DISTRIBUTION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17</a:t>
            </a:fld>
            <a:endParaRPr lang="en-US" dirty="0"/>
          </a:p>
        </p:txBody>
      </p:sp>
      <p:sp>
        <p:nvSpPr>
          <p:cNvPr id="3" name="Content Placeholder 2">
            <a:extLst>
              <a:ext uri="{FF2B5EF4-FFF2-40B4-BE49-F238E27FC236}">
                <a16:creationId xmlns:a16="http://schemas.microsoft.com/office/drawing/2014/main" id="{B5C1E4B8-44DD-3A09-B214-14939A8E9B36}"/>
              </a:ext>
            </a:extLst>
          </p:cNvPr>
          <p:cNvSpPr>
            <a:spLocks noGrp="1"/>
          </p:cNvSpPr>
          <p:nvPr/>
        </p:nvSpPr>
        <p:spPr>
          <a:xfrm>
            <a:off x="7377387" y="1847166"/>
            <a:ext cx="3527319" cy="1283469"/>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marL="76200" indent="0" algn="just">
              <a:lnSpc>
                <a:spcPct val="150000"/>
              </a:lnSpc>
              <a:buClr>
                <a:schemeClr val="bg1"/>
              </a:buClr>
              <a:buNone/>
            </a:pPr>
            <a:r>
              <a:rPr lang="en-US" sz="2000" dirty="0">
                <a:latin typeface="MS PMincho" panose="02020600040205080304" pitchFamily="18" charset="-128"/>
                <a:ea typeface="MS PMincho" panose="02020600040205080304" pitchFamily="18" charset="-128"/>
              </a:rPr>
              <a:t>As </a:t>
            </a:r>
            <a:r>
              <a:rPr lang="el-GR" sz="2000" dirty="0">
                <a:latin typeface="MS PMincho" panose="02020600040205080304" pitchFamily="18" charset="-128"/>
                <a:ea typeface="MS PMincho" panose="02020600040205080304" pitchFamily="18" charset="-128"/>
              </a:rPr>
              <a:t>μ</a:t>
            </a:r>
            <a:r>
              <a:rPr lang="en-US" sz="2000" dirty="0">
                <a:latin typeface="MS PMincho" panose="02020600040205080304" pitchFamily="18" charset="-128"/>
                <a:ea typeface="MS PMincho" panose="02020600040205080304" pitchFamily="18" charset="-128"/>
              </a:rPr>
              <a:t> increases the entire distribution shifts to the right along the x-axis.</a:t>
            </a:r>
          </a:p>
        </p:txBody>
      </p:sp>
      <p:sp>
        <p:nvSpPr>
          <p:cNvPr id="4" name="Content Placeholder 2">
            <a:extLst>
              <a:ext uri="{FF2B5EF4-FFF2-40B4-BE49-F238E27FC236}">
                <a16:creationId xmlns:a16="http://schemas.microsoft.com/office/drawing/2014/main" id="{3402913B-A365-3CE6-64E0-8F64FE27816F}"/>
              </a:ext>
            </a:extLst>
          </p:cNvPr>
          <p:cNvSpPr>
            <a:spLocks noGrp="1"/>
          </p:cNvSpPr>
          <p:nvPr/>
        </p:nvSpPr>
        <p:spPr>
          <a:xfrm>
            <a:off x="408562" y="3791363"/>
            <a:ext cx="3848911" cy="17913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marL="76200" indent="0" algn="just">
              <a:lnSpc>
                <a:spcPct val="150000"/>
              </a:lnSpc>
              <a:buClr>
                <a:schemeClr val="bg1"/>
              </a:buClr>
              <a:buNone/>
            </a:pPr>
            <a:r>
              <a:rPr lang="en-US" sz="1700" dirty="0">
                <a:latin typeface="MS PMincho" panose="02020600040205080304" pitchFamily="18" charset="-128"/>
                <a:ea typeface="MS PMincho" panose="02020600040205080304" pitchFamily="18" charset="-128"/>
              </a:rPr>
              <a:t>As </a:t>
            </a:r>
            <a:r>
              <a:rPr lang="el-GR" sz="1700" dirty="0">
                <a:latin typeface="MS PMincho" panose="02020600040205080304" pitchFamily="18" charset="-128"/>
                <a:ea typeface="MS PMincho" panose="02020600040205080304" pitchFamily="18" charset="-128"/>
              </a:rPr>
              <a:t>σ</a:t>
            </a:r>
            <a:r>
              <a:rPr lang="en-US" sz="1700" dirty="0">
                <a:latin typeface="MS PMincho" panose="02020600040205080304" pitchFamily="18" charset="-128"/>
                <a:ea typeface="MS PMincho" panose="02020600040205080304" pitchFamily="18" charset="-128"/>
              </a:rPr>
              <a:t> increases the spread of the distribution increases and the tails stretch outwards.</a:t>
            </a:r>
          </a:p>
        </p:txBody>
      </p:sp>
      <p:pic>
        <p:nvPicPr>
          <p:cNvPr id="2050" name="Picture 2">
            <a:extLst>
              <a:ext uri="{FF2B5EF4-FFF2-40B4-BE49-F238E27FC236}">
                <a16:creationId xmlns:a16="http://schemas.microsoft.com/office/drawing/2014/main" id="{0007C14F-8E2C-8081-A479-0B3D43509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0592" y="3939306"/>
            <a:ext cx="6096000" cy="1495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21A9079-FA0C-6B8F-C89F-3E5C82802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94" y="1847166"/>
            <a:ext cx="6210068" cy="152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524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133019" cy="715079"/>
          </a:xfrm>
        </p:spPr>
        <p:txBody>
          <a:bodyPr/>
          <a:lstStyle/>
          <a:p>
            <a:r>
              <a:rPr lang="en-US" dirty="0"/>
              <a:t>MODELLING DISTRIBUTIONS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18</a:t>
            </a:fld>
            <a:endParaRPr lang="en-US" dirty="0"/>
          </a:p>
        </p:txBody>
      </p:sp>
      <p:pic>
        <p:nvPicPr>
          <p:cNvPr id="3074" name="Picture 2">
            <a:extLst>
              <a:ext uri="{FF2B5EF4-FFF2-40B4-BE49-F238E27FC236}">
                <a16:creationId xmlns:a16="http://schemas.microsoft.com/office/drawing/2014/main" id="{D47B04E0-B71D-4115-9FC3-B1A01F1FC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98" y="1626253"/>
            <a:ext cx="5585223" cy="33488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D29F125-7465-F3C8-B111-786842ACCA94}"/>
              </a:ext>
            </a:extLst>
          </p:cNvPr>
          <p:cNvSpPr>
            <a:spLocks noGrp="1"/>
          </p:cNvSpPr>
          <p:nvPr/>
        </p:nvSpPr>
        <p:spPr>
          <a:xfrm>
            <a:off x="6472715" y="1649415"/>
            <a:ext cx="4665456" cy="364243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50000"/>
              </a:lnSpc>
              <a:buClr>
                <a:schemeClr val="bg1"/>
              </a:buClr>
            </a:pPr>
            <a:r>
              <a:rPr lang="en-US" sz="2000" dirty="0">
                <a:latin typeface="MS PMincho" panose="02020600040205080304" pitchFamily="18" charset="-128"/>
                <a:ea typeface="MS PMincho" panose="02020600040205080304" pitchFamily="18" charset="-128"/>
              </a:rPr>
              <a:t>Here we are trying to find the probability of 3200 to 3600 customers staying with the company.</a:t>
            </a:r>
          </a:p>
          <a:p>
            <a:pPr algn="just">
              <a:lnSpc>
                <a:spcPct val="150000"/>
              </a:lnSpc>
              <a:buClr>
                <a:schemeClr val="bg1"/>
              </a:buClr>
            </a:pPr>
            <a:r>
              <a:rPr lang="en-US" sz="2000" dirty="0">
                <a:latin typeface="MS PMincho" panose="02020600040205080304" pitchFamily="18" charset="-128"/>
                <a:ea typeface="MS PMincho" panose="02020600040205080304" pitchFamily="18" charset="-128"/>
              </a:rPr>
              <a:t>For large sample size n , the binomial distribution can be approximated by a normal distribution using the Central Limit Theorem.</a:t>
            </a:r>
          </a:p>
        </p:txBody>
      </p:sp>
      <p:sp>
        <p:nvSpPr>
          <p:cNvPr id="4" name="Content Placeholder 2">
            <a:extLst>
              <a:ext uri="{FF2B5EF4-FFF2-40B4-BE49-F238E27FC236}">
                <a16:creationId xmlns:a16="http://schemas.microsoft.com/office/drawing/2014/main" id="{A3438F64-83B0-3F86-E4FB-16A8FCCA9BC2}"/>
              </a:ext>
            </a:extLst>
          </p:cNvPr>
          <p:cNvSpPr>
            <a:spLocks noGrp="1"/>
          </p:cNvSpPr>
          <p:nvPr/>
        </p:nvSpPr>
        <p:spPr>
          <a:xfrm>
            <a:off x="1669200" y="5433165"/>
            <a:ext cx="7340576" cy="8102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marL="76200" indent="0" algn="just">
              <a:lnSpc>
                <a:spcPct val="150000"/>
              </a:lnSpc>
              <a:buClr>
                <a:schemeClr val="bg1"/>
              </a:buClr>
              <a:buNone/>
            </a:pPr>
            <a:r>
              <a:rPr lang="el-GR" sz="2000" dirty="0">
                <a:latin typeface="MS PMincho" panose="02020600040205080304" pitchFamily="18" charset="-128"/>
                <a:ea typeface="MS PMincho" panose="02020600040205080304" pitchFamily="18" charset="-128"/>
              </a:rPr>
              <a:t>μ</a:t>
            </a:r>
            <a:r>
              <a:rPr lang="en-US" sz="2000" dirty="0">
                <a:latin typeface="MS PMincho" panose="02020600040205080304" pitchFamily="18" charset="-128"/>
                <a:ea typeface="MS PMincho" panose="02020600040205080304" pitchFamily="18" charset="-128"/>
              </a:rPr>
              <a:t> = np ; </a:t>
            </a:r>
            <a:r>
              <a:rPr lang="el-GR" sz="2000" dirty="0">
                <a:latin typeface="MS PMincho" panose="02020600040205080304" pitchFamily="18" charset="-128"/>
                <a:ea typeface="MS PMincho" panose="02020600040205080304" pitchFamily="18" charset="-128"/>
              </a:rPr>
              <a:t>σ</a:t>
            </a:r>
            <a:r>
              <a:rPr lang="en-US" sz="2000" dirty="0">
                <a:latin typeface="MS PMincho" panose="02020600040205080304" pitchFamily="18" charset="-128"/>
                <a:ea typeface="MS PMincho" panose="02020600040205080304" pitchFamily="18" charset="-128"/>
              </a:rPr>
              <a:t> = ( npq )^0.5                 B(𝑛,𝑝) ∼ N(𝜇,𝜎)       </a:t>
            </a:r>
          </a:p>
        </p:txBody>
      </p:sp>
    </p:spTree>
    <p:extLst>
      <p:ext uri="{BB962C8B-B14F-4D97-AF65-F5344CB8AC3E}">
        <p14:creationId xmlns:p14="http://schemas.microsoft.com/office/powerpoint/2010/main" val="2157204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133019" cy="715079"/>
          </a:xfrm>
        </p:spPr>
        <p:txBody>
          <a:bodyPr/>
          <a:lstStyle/>
          <a:p>
            <a:r>
              <a:rPr lang="en-US" dirty="0"/>
              <a:t>CORRELATION MAP</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19</a:t>
            </a:fld>
            <a:endParaRPr lang="en-US" dirty="0"/>
          </a:p>
        </p:txBody>
      </p:sp>
      <p:sp>
        <p:nvSpPr>
          <p:cNvPr id="3" name="Content Placeholder 2">
            <a:extLst>
              <a:ext uri="{FF2B5EF4-FFF2-40B4-BE49-F238E27FC236}">
                <a16:creationId xmlns:a16="http://schemas.microsoft.com/office/drawing/2014/main" id="{ED29F125-7465-F3C8-B111-786842ACCA94}"/>
              </a:ext>
            </a:extLst>
          </p:cNvPr>
          <p:cNvSpPr>
            <a:spLocks noGrp="1"/>
          </p:cNvSpPr>
          <p:nvPr/>
        </p:nvSpPr>
        <p:spPr>
          <a:xfrm>
            <a:off x="6472715" y="2198055"/>
            <a:ext cx="4665456" cy="223170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50000"/>
              </a:lnSpc>
              <a:buClr>
                <a:schemeClr val="bg1"/>
              </a:buClr>
            </a:pPr>
            <a:r>
              <a:rPr lang="en-US" sz="2000" dirty="0">
                <a:latin typeface="MS PMincho" panose="02020600040205080304" pitchFamily="18" charset="-128"/>
                <a:ea typeface="MS PMincho" panose="02020600040205080304" pitchFamily="18" charset="-128"/>
              </a:rPr>
              <a:t>Tenure Months and Monthly Charges are the features that have a reasonable correlation with churn score.</a:t>
            </a:r>
          </a:p>
        </p:txBody>
      </p:sp>
      <p:pic>
        <p:nvPicPr>
          <p:cNvPr id="4098" name="Picture 2">
            <a:extLst>
              <a:ext uri="{FF2B5EF4-FFF2-40B4-BE49-F238E27FC236}">
                <a16:creationId xmlns:a16="http://schemas.microsoft.com/office/drawing/2014/main" id="{20A0EA73-0008-F20C-C229-7DD223447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47" y="1943811"/>
            <a:ext cx="5151523" cy="282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997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082032" y="608075"/>
            <a:ext cx="10061455" cy="644653"/>
          </a:xfrm>
        </p:spPr>
        <p:txBody>
          <a:bodyPr/>
          <a:lstStyle/>
          <a:p>
            <a:r>
              <a:rPr lang="en-US" dirty="0"/>
              <a:t>INTRODUCTION</a:t>
            </a:r>
          </a:p>
        </p:txBody>
      </p:sp>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a:t>
            </a:fld>
            <a:endParaRPr lang="en-US" dirty="0"/>
          </a:p>
        </p:txBody>
      </p:sp>
      <p:sp>
        <p:nvSpPr>
          <p:cNvPr id="28" name="Content Placeholder 2">
            <a:extLst>
              <a:ext uri="{FF2B5EF4-FFF2-40B4-BE49-F238E27FC236}">
                <a16:creationId xmlns:a16="http://schemas.microsoft.com/office/drawing/2014/main" id="{5DB3CF74-7AAB-4AF6-B5C5-F6B8DE340AB8}"/>
              </a:ext>
            </a:extLst>
          </p:cNvPr>
          <p:cNvSpPr>
            <a:spLocks noGrp="1"/>
          </p:cNvSpPr>
          <p:nvPr/>
        </p:nvSpPr>
        <p:spPr>
          <a:xfrm>
            <a:off x="972000" y="1556347"/>
            <a:ext cx="10248000" cy="469357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00000"/>
              </a:lnSpc>
              <a:buClr>
                <a:schemeClr val="bg1"/>
              </a:buClr>
            </a:pPr>
            <a:r>
              <a:rPr lang="en-US" sz="1600" dirty="0">
                <a:latin typeface="MS PMincho" panose="02020600040205080304" pitchFamily="18" charset="-128"/>
                <a:ea typeface="MS PMincho" panose="02020600040205080304" pitchFamily="18" charset="-128"/>
              </a:rPr>
              <a:t>In this project, we explore a dataset from a fictional telco company that catered to 7043 customers in California. Our objective is to understand and predict customer churn – the phenomenon where customers discontinue services.</a:t>
            </a:r>
          </a:p>
          <a:p>
            <a:pPr algn="just">
              <a:lnSpc>
                <a:spcPct val="200000"/>
              </a:lnSpc>
              <a:buClr>
                <a:schemeClr val="bg1"/>
              </a:buClr>
            </a:pPr>
            <a:r>
              <a:rPr lang="en-US" sz="1600" dirty="0">
                <a:latin typeface="MS PMincho" panose="02020600040205080304" pitchFamily="18" charset="-128"/>
                <a:ea typeface="MS PMincho" panose="02020600040205080304" pitchFamily="18" charset="-128"/>
              </a:rPr>
              <a:t>We aim to leverage regression modeling techniques to unravel the factors influencing customer churn. By examining historical data and customer attributes, our goal is to develop a robust predictive model that aids in identifying potential churners.</a:t>
            </a:r>
          </a:p>
          <a:p>
            <a:pPr algn="just">
              <a:lnSpc>
                <a:spcPct val="200000"/>
              </a:lnSpc>
              <a:buClr>
                <a:schemeClr val="bg1"/>
              </a:buClr>
            </a:pPr>
            <a:r>
              <a:rPr lang="en-US" sz="1600" dirty="0">
                <a:latin typeface="MS PMincho" panose="02020600040205080304" pitchFamily="18" charset="-128"/>
                <a:ea typeface="MS PMincho" panose="02020600040205080304" pitchFamily="18" charset="-128"/>
              </a:rPr>
              <a:t>Through this modelling we can understand the significance of customer retention, and witness the power of predictive analytics in shaping strategic business decisions.</a:t>
            </a:r>
            <a:endParaRPr lang="en-IN" sz="1600" dirty="0">
              <a:latin typeface="MS PMincho" panose="02020600040205080304" pitchFamily="18" charset="-128"/>
              <a:ea typeface="MS PMincho" panose="02020600040205080304" pitchFamily="18" charset="-128"/>
            </a:endParaRPr>
          </a:p>
        </p:txBody>
      </p:sp>
    </p:spTree>
    <p:extLst>
      <p:ext uri="{BB962C8B-B14F-4D97-AF65-F5344CB8AC3E}">
        <p14:creationId xmlns:p14="http://schemas.microsoft.com/office/powerpoint/2010/main" val="2150140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133019" cy="715079"/>
          </a:xfrm>
        </p:spPr>
        <p:txBody>
          <a:bodyPr/>
          <a:lstStyle/>
          <a:p>
            <a:r>
              <a:rPr lang="en-US" dirty="0"/>
              <a:t>REGRESSION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20</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1079074" y="1841465"/>
            <a:ext cx="8796446" cy="325885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Objective: Predicting churn score for improved decision-making.</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Importance of Churn Prediction: Enhances customer retention strategies.</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Metrics: Using R-squared for model evaluation.</a:t>
            </a:r>
          </a:p>
          <a:p>
            <a:pPr algn="just">
              <a:lnSpc>
                <a:spcPct val="250000"/>
              </a:lnSpc>
              <a:buClr>
                <a:schemeClr val="bg1"/>
              </a:buClr>
            </a:pPr>
            <a:endParaRPr lang="en-US" sz="2000" dirty="0">
              <a:latin typeface="MS PMincho" panose="02020600040205080304" pitchFamily="18" charset="-128"/>
              <a:ea typeface="MS PMincho" panose="02020600040205080304" pitchFamily="18" charset="-128"/>
            </a:endParaRPr>
          </a:p>
        </p:txBody>
      </p:sp>
    </p:spTree>
    <p:extLst>
      <p:ext uri="{BB962C8B-B14F-4D97-AF65-F5344CB8AC3E}">
        <p14:creationId xmlns:p14="http://schemas.microsoft.com/office/powerpoint/2010/main" val="1533895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816766" cy="715079"/>
          </a:xfrm>
        </p:spPr>
        <p:txBody>
          <a:bodyPr/>
          <a:lstStyle/>
          <a:p>
            <a:r>
              <a:rPr lang="en-US" dirty="0"/>
              <a:t>SIMPLE LINEAR REGRESSION - 1</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21</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666220" y="1606766"/>
            <a:ext cx="4821237" cy="5251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1500" dirty="0">
                <a:latin typeface="MS PMincho" panose="02020600040205080304" pitchFamily="18" charset="-128"/>
                <a:ea typeface="MS PMincho" panose="02020600040205080304" pitchFamily="18" charset="-128"/>
              </a:rPr>
              <a:t>Model Architecture: Simple Linear Regression</a:t>
            </a:r>
          </a:p>
          <a:p>
            <a:pPr algn="just">
              <a:lnSpc>
                <a:spcPct val="250000"/>
              </a:lnSpc>
              <a:buClr>
                <a:schemeClr val="bg1"/>
              </a:buClr>
            </a:pPr>
            <a:r>
              <a:rPr lang="en-US" sz="1500" dirty="0">
                <a:latin typeface="MS PMincho" panose="02020600040205080304" pitchFamily="18" charset="-128"/>
                <a:ea typeface="MS PMincho" panose="02020600040205080304" pitchFamily="18" charset="-128"/>
              </a:rPr>
              <a:t>Equation: Y = 64.8005 - 0.1971 * Tenure Months</a:t>
            </a:r>
          </a:p>
          <a:p>
            <a:pPr algn="just">
              <a:lnSpc>
                <a:spcPct val="250000"/>
              </a:lnSpc>
              <a:buClr>
                <a:schemeClr val="bg1"/>
              </a:buClr>
            </a:pPr>
            <a:r>
              <a:rPr lang="en-US" sz="1500" dirty="0">
                <a:latin typeface="MS PMincho" panose="02020600040205080304" pitchFamily="18" charset="-128"/>
                <a:ea typeface="MS PMincho" panose="02020600040205080304" pitchFamily="18" charset="-128"/>
              </a:rPr>
              <a:t>Performance Metrics: R^2 : 0.050</a:t>
            </a:r>
          </a:p>
          <a:p>
            <a:pPr algn="just">
              <a:lnSpc>
                <a:spcPct val="250000"/>
              </a:lnSpc>
              <a:buClr>
                <a:schemeClr val="bg1"/>
              </a:buClr>
            </a:pPr>
            <a:r>
              <a:rPr lang="en-US" sz="1500" dirty="0">
                <a:latin typeface="MS PMincho" panose="02020600040205080304" pitchFamily="18" charset="-128"/>
                <a:ea typeface="MS PMincho" panose="02020600040205080304" pitchFamily="18" charset="-128"/>
              </a:rPr>
              <a:t>The intercept value for this model is 64.8005. Since we are trying to predict the churn score, which represents the probability score of churn, the intercept is not a good measure for predicting.</a:t>
            </a:r>
          </a:p>
        </p:txBody>
      </p:sp>
      <p:pic>
        <p:nvPicPr>
          <p:cNvPr id="5122" name="Picture 2">
            <a:extLst>
              <a:ext uri="{FF2B5EF4-FFF2-40B4-BE49-F238E27FC236}">
                <a16:creationId xmlns:a16="http://schemas.microsoft.com/office/drawing/2014/main" id="{044FEF54-C953-D731-BD3D-3478B870C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2953" y="2087880"/>
            <a:ext cx="5085397" cy="29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04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816766" cy="715079"/>
          </a:xfrm>
        </p:spPr>
        <p:txBody>
          <a:bodyPr/>
          <a:lstStyle/>
          <a:p>
            <a:r>
              <a:rPr lang="en-US" dirty="0"/>
              <a:t>SIMPLE LINEAR REGRESSION - 1</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22</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666220" y="1606765"/>
            <a:ext cx="4821237" cy="4869603"/>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model seems to have relatively high errors (MSE, RMSE, MAE) on both training and testing sets.</a:t>
            </a:r>
          </a:p>
          <a:p>
            <a:pPr algn="just">
              <a:lnSpc>
                <a:spcPct val="250000"/>
              </a:lnSpc>
              <a:buClr>
                <a:schemeClr val="bg1"/>
              </a:buClr>
            </a:pPr>
            <a:endParaRPr lang="en-US" sz="2000" dirty="0">
              <a:latin typeface="MS PMincho" panose="02020600040205080304" pitchFamily="18" charset="-128"/>
              <a:ea typeface="MS PMincho" panose="02020600040205080304" pitchFamily="18" charset="-128"/>
            </a:endParaRP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a:t>
            </a:r>
            <a:r>
              <a:rPr lang="en-US" sz="2000" dirty="0">
                <a:solidFill>
                  <a:schemeClr val="bg1"/>
                </a:solidFill>
                <a:latin typeface="MS PMincho" panose="02020600040205080304" pitchFamily="18" charset="-128"/>
                <a:ea typeface="MS PMincho" panose="02020600040205080304" pitchFamily="18" charset="-128"/>
              </a:rPr>
              <a:t>R^2 values are low, indicating that the model doesn't explain much of the variance in the target variable.</a:t>
            </a:r>
          </a:p>
        </p:txBody>
      </p:sp>
      <p:pic>
        <p:nvPicPr>
          <p:cNvPr id="6" name="Picture 5">
            <a:extLst>
              <a:ext uri="{FF2B5EF4-FFF2-40B4-BE49-F238E27FC236}">
                <a16:creationId xmlns:a16="http://schemas.microsoft.com/office/drawing/2014/main" id="{09EC3BC2-E5C5-E4BC-8AC3-41FEDD217F2E}"/>
              </a:ext>
            </a:extLst>
          </p:cNvPr>
          <p:cNvPicPr>
            <a:picLocks noChangeAspect="1"/>
          </p:cNvPicPr>
          <p:nvPr/>
        </p:nvPicPr>
        <p:blipFill>
          <a:blip r:embed="rId2"/>
          <a:stretch>
            <a:fillRect/>
          </a:stretch>
        </p:blipFill>
        <p:spPr>
          <a:xfrm>
            <a:off x="6846428" y="1760920"/>
            <a:ext cx="4069433" cy="4206605"/>
          </a:xfrm>
          <a:prstGeom prst="rect">
            <a:avLst/>
          </a:prstGeom>
        </p:spPr>
      </p:pic>
      <p:pic>
        <p:nvPicPr>
          <p:cNvPr id="8" name="Picture 7">
            <a:extLst>
              <a:ext uri="{FF2B5EF4-FFF2-40B4-BE49-F238E27FC236}">
                <a16:creationId xmlns:a16="http://schemas.microsoft.com/office/drawing/2014/main" id="{C5B16703-30E1-BBC2-5F0F-2998EDD867E8}"/>
              </a:ext>
            </a:extLst>
          </p:cNvPr>
          <p:cNvPicPr>
            <a:picLocks noChangeAspect="1"/>
          </p:cNvPicPr>
          <p:nvPr/>
        </p:nvPicPr>
        <p:blipFill>
          <a:blip r:embed="rId3"/>
          <a:stretch>
            <a:fillRect/>
          </a:stretch>
        </p:blipFill>
        <p:spPr>
          <a:xfrm>
            <a:off x="3336897" y="3201224"/>
            <a:ext cx="2049958" cy="1325995"/>
          </a:xfrm>
          <a:prstGeom prst="rect">
            <a:avLst/>
          </a:prstGeom>
        </p:spPr>
      </p:pic>
    </p:spTree>
    <p:extLst>
      <p:ext uri="{BB962C8B-B14F-4D97-AF65-F5344CB8AC3E}">
        <p14:creationId xmlns:p14="http://schemas.microsoft.com/office/powerpoint/2010/main" val="55813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23</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849100" y="2240309"/>
            <a:ext cx="4821237" cy="351387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Linearity</a:t>
            </a:r>
          </a:p>
          <a:p>
            <a:pPr lvl="1" algn="just">
              <a:lnSpc>
                <a:spcPct val="250000"/>
              </a:lnSpc>
              <a:buClr>
                <a:schemeClr val="bg1"/>
              </a:buClr>
            </a:pPr>
            <a:r>
              <a:rPr lang="en-US" sz="2000" dirty="0">
                <a:latin typeface="MS PMincho" panose="02020600040205080304" pitchFamily="18" charset="-128"/>
                <a:ea typeface="MS PMincho" panose="02020600040205080304" pitchFamily="18" charset="-128"/>
              </a:rPr>
              <a:t>There is no linear relationship to be found between Tenure Months and Churn Score.</a:t>
            </a:r>
          </a:p>
        </p:txBody>
      </p:sp>
      <p:pic>
        <p:nvPicPr>
          <p:cNvPr id="8196" name="Picture 4">
            <a:extLst>
              <a:ext uri="{FF2B5EF4-FFF2-40B4-BE49-F238E27FC236}">
                <a16:creationId xmlns:a16="http://schemas.microsoft.com/office/drawing/2014/main" id="{314E0D39-BF12-B037-338B-5DF4B1D0C0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04545" y="1492094"/>
            <a:ext cx="4419601" cy="5010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173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24</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6477113" y="1275127"/>
            <a:ext cx="4821237" cy="2445702"/>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Normality</a:t>
            </a:r>
          </a:p>
          <a:p>
            <a:pPr lvl="1" algn="just">
              <a:lnSpc>
                <a:spcPct val="250000"/>
              </a:lnSpc>
              <a:buClr>
                <a:schemeClr val="bg1"/>
              </a:buClr>
            </a:pPr>
            <a:r>
              <a:rPr lang="en-US" sz="2000" dirty="0">
                <a:latin typeface="MS PMincho" panose="02020600040205080304" pitchFamily="18" charset="-128"/>
                <a:ea typeface="MS PMincho" panose="02020600040205080304" pitchFamily="18" charset="-128"/>
              </a:rPr>
              <a:t>The residuals are not normally distributed.</a:t>
            </a:r>
          </a:p>
        </p:txBody>
      </p:sp>
      <p:pic>
        <p:nvPicPr>
          <p:cNvPr id="13314" name="Picture 2">
            <a:extLst>
              <a:ext uri="{FF2B5EF4-FFF2-40B4-BE49-F238E27FC236}">
                <a16:creationId xmlns:a16="http://schemas.microsoft.com/office/drawing/2014/main" id="{8A67C501-E3EC-F855-81CD-DF4808B3F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600" y="3921817"/>
            <a:ext cx="3272575" cy="260098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35614B82-BE98-E0AA-3297-312DB8F6B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95" y="1618299"/>
            <a:ext cx="3242095" cy="244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82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25</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893650" y="1865846"/>
            <a:ext cx="4821237" cy="36103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20000"/>
              </a:lnSpc>
              <a:buClr>
                <a:schemeClr val="bg1"/>
              </a:buClr>
            </a:pPr>
            <a:r>
              <a:rPr lang="en-US" sz="1700" dirty="0">
                <a:latin typeface="MS PMincho" panose="02020600040205080304" pitchFamily="18" charset="-128"/>
                <a:ea typeface="MS PMincho" panose="02020600040205080304" pitchFamily="18" charset="-128"/>
              </a:rPr>
              <a:t>Constant Variability</a:t>
            </a:r>
          </a:p>
          <a:p>
            <a:pPr lvl="1" algn="just">
              <a:lnSpc>
                <a:spcPct val="220000"/>
              </a:lnSpc>
              <a:buClr>
                <a:schemeClr val="bg1"/>
              </a:buClr>
            </a:pPr>
            <a:r>
              <a:rPr lang="en-US" sz="1700" dirty="0">
                <a:latin typeface="MS PMincho" panose="02020600040205080304" pitchFamily="18" charset="-128"/>
                <a:ea typeface="MS PMincho" panose="02020600040205080304" pitchFamily="18" charset="-128"/>
              </a:rPr>
              <a:t>There is slanting to the left visible in the residual plot.</a:t>
            </a:r>
          </a:p>
          <a:p>
            <a:pPr lvl="1" algn="just">
              <a:lnSpc>
                <a:spcPct val="220000"/>
              </a:lnSpc>
              <a:buClr>
                <a:schemeClr val="bg1"/>
              </a:buClr>
            </a:pPr>
            <a:r>
              <a:rPr lang="en-US" sz="1700" dirty="0">
                <a:latin typeface="MS PMincho" panose="02020600040205080304" pitchFamily="18" charset="-128"/>
                <a:ea typeface="MS PMincho" panose="02020600040205080304" pitchFamily="18" charset="-128"/>
              </a:rPr>
              <a:t>Since there is a slant we can confirm that the constant variability is not met.</a:t>
            </a:r>
          </a:p>
        </p:txBody>
      </p:sp>
      <p:pic>
        <p:nvPicPr>
          <p:cNvPr id="3074" name="Picture 2">
            <a:extLst>
              <a:ext uri="{FF2B5EF4-FFF2-40B4-BE49-F238E27FC236}">
                <a16:creationId xmlns:a16="http://schemas.microsoft.com/office/drawing/2014/main" id="{594D9297-7DF5-30B6-8C18-99DB6A801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743" y="1596487"/>
            <a:ext cx="5126504" cy="407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179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674526" cy="715079"/>
          </a:xfrm>
        </p:spPr>
        <p:txBody>
          <a:bodyPr/>
          <a:lstStyle/>
          <a:p>
            <a:r>
              <a:rPr lang="en-US" dirty="0"/>
              <a:t>SIMPLE LINEAR REGRESSION - 2</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26</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451803" y="1856149"/>
            <a:ext cx="4943158" cy="40468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1500" dirty="0">
                <a:latin typeface="MS PMincho" panose="02020600040205080304" pitchFamily="18" charset="-128"/>
                <a:ea typeface="MS PMincho" panose="02020600040205080304" pitchFamily="18" charset="-128"/>
              </a:rPr>
              <a:t>Model Architecture: Simple Linear Regression</a:t>
            </a:r>
          </a:p>
          <a:p>
            <a:pPr algn="just">
              <a:lnSpc>
                <a:spcPct val="250000"/>
              </a:lnSpc>
              <a:buClr>
                <a:schemeClr val="bg1"/>
              </a:buClr>
            </a:pPr>
            <a:r>
              <a:rPr lang="en-US" sz="1500" dirty="0">
                <a:latin typeface="MS PMincho" panose="02020600040205080304" pitchFamily="18" charset="-128"/>
                <a:ea typeface="MS PMincho" panose="02020600040205080304" pitchFamily="18" charset="-128"/>
              </a:rPr>
              <a:t>Equation: Y = 52.0577 + 0.0986 * Monthly Charges</a:t>
            </a:r>
          </a:p>
          <a:p>
            <a:pPr algn="just">
              <a:lnSpc>
                <a:spcPct val="250000"/>
              </a:lnSpc>
              <a:buClr>
                <a:schemeClr val="bg1"/>
              </a:buClr>
            </a:pPr>
            <a:r>
              <a:rPr lang="en-US" sz="1500" dirty="0">
                <a:latin typeface="MS PMincho" panose="02020600040205080304" pitchFamily="18" charset="-128"/>
                <a:ea typeface="MS PMincho" panose="02020600040205080304" pitchFamily="18" charset="-128"/>
              </a:rPr>
              <a:t>Performance Metrics: R^2 : 0.019</a:t>
            </a:r>
          </a:p>
          <a:p>
            <a:pPr algn="just">
              <a:lnSpc>
                <a:spcPct val="250000"/>
              </a:lnSpc>
              <a:buClr>
                <a:schemeClr val="bg1"/>
              </a:buClr>
            </a:pPr>
            <a:r>
              <a:rPr lang="en-US" sz="1500" dirty="0">
                <a:latin typeface="MS PMincho" panose="02020600040205080304" pitchFamily="18" charset="-128"/>
                <a:ea typeface="MS PMincho" panose="02020600040205080304" pitchFamily="18" charset="-128"/>
              </a:rPr>
              <a:t>Intercept : The intercept tells us that a minimum churn score of 52 will be assigned to all the customers by the model.</a:t>
            </a:r>
          </a:p>
        </p:txBody>
      </p:sp>
      <p:pic>
        <p:nvPicPr>
          <p:cNvPr id="7170" name="Picture 2">
            <a:extLst>
              <a:ext uri="{FF2B5EF4-FFF2-40B4-BE49-F238E27FC236}">
                <a16:creationId xmlns:a16="http://schemas.microsoft.com/office/drawing/2014/main" id="{43C87F48-AAB5-7D0E-B485-8B30277C4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115" y="2282835"/>
            <a:ext cx="5436235" cy="319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860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816766" cy="715079"/>
          </a:xfrm>
        </p:spPr>
        <p:txBody>
          <a:bodyPr/>
          <a:lstStyle/>
          <a:p>
            <a:r>
              <a:rPr lang="en-US" dirty="0"/>
              <a:t>SIMPLE LINEAR REGRESSION - 2</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27</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666220" y="1606765"/>
            <a:ext cx="4821237" cy="4869603"/>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model seems to have relatively better results during the test phase due to low errors comparing to the training phase.</a:t>
            </a:r>
          </a:p>
          <a:p>
            <a:pPr algn="just">
              <a:lnSpc>
                <a:spcPct val="250000"/>
              </a:lnSpc>
              <a:buClr>
                <a:schemeClr val="bg1"/>
              </a:buClr>
            </a:pPr>
            <a:endParaRPr lang="en-US" sz="2000" dirty="0">
              <a:latin typeface="MS PMincho" panose="02020600040205080304" pitchFamily="18" charset="-128"/>
              <a:ea typeface="MS PMincho" panose="02020600040205080304" pitchFamily="18" charset="-128"/>
            </a:endParaRP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a:t>
            </a:r>
            <a:r>
              <a:rPr lang="en-US" sz="2000" dirty="0">
                <a:solidFill>
                  <a:schemeClr val="bg1"/>
                </a:solidFill>
                <a:latin typeface="MS PMincho" panose="02020600040205080304" pitchFamily="18" charset="-128"/>
                <a:ea typeface="MS PMincho" panose="02020600040205080304" pitchFamily="18" charset="-128"/>
              </a:rPr>
              <a:t>R^2 values are low, indicating that the model explained only a small fraction of variance in the target variable.</a:t>
            </a:r>
          </a:p>
        </p:txBody>
      </p:sp>
      <p:pic>
        <p:nvPicPr>
          <p:cNvPr id="7" name="Picture 6">
            <a:extLst>
              <a:ext uri="{FF2B5EF4-FFF2-40B4-BE49-F238E27FC236}">
                <a16:creationId xmlns:a16="http://schemas.microsoft.com/office/drawing/2014/main" id="{68928216-3B45-BF05-E4EB-8C6A719CCAD5}"/>
              </a:ext>
            </a:extLst>
          </p:cNvPr>
          <p:cNvPicPr>
            <a:picLocks noChangeAspect="1"/>
          </p:cNvPicPr>
          <p:nvPr/>
        </p:nvPicPr>
        <p:blipFill>
          <a:blip r:embed="rId2"/>
          <a:stretch>
            <a:fillRect/>
          </a:stretch>
        </p:blipFill>
        <p:spPr>
          <a:xfrm>
            <a:off x="7267021" y="1673876"/>
            <a:ext cx="4031329" cy="4305673"/>
          </a:xfrm>
          <a:prstGeom prst="rect">
            <a:avLst/>
          </a:prstGeom>
        </p:spPr>
      </p:pic>
      <p:pic>
        <p:nvPicPr>
          <p:cNvPr id="10" name="Picture 9">
            <a:extLst>
              <a:ext uri="{FF2B5EF4-FFF2-40B4-BE49-F238E27FC236}">
                <a16:creationId xmlns:a16="http://schemas.microsoft.com/office/drawing/2014/main" id="{2DD77B40-5208-1AE7-3274-54A6766363EA}"/>
              </a:ext>
            </a:extLst>
          </p:cNvPr>
          <p:cNvPicPr>
            <a:picLocks noChangeAspect="1"/>
          </p:cNvPicPr>
          <p:nvPr/>
        </p:nvPicPr>
        <p:blipFill>
          <a:blip r:embed="rId3"/>
          <a:stretch>
            <a:fillRect/>
          </a:stretch>
        </p:blipFill>
        <p:spPr>
          <a:xfrm>
            <a:off x="4542819" y="3133232"/>
            <a:ext cx="2057578" cy="1386960"/>
          </a:xfrm>
          <a:prstGeom prst="rect">
            <a:avLst/>
          </a:prstGeom>
        </p:spPr>
      </p:pic>
    </p:spTree>
    <p:extLst>
      <p:ext uri="{BB962C8B-B14F-4D97-AF65-F5344CB8AC3E}">
        <p14:creationId xmlns:p14="http://schemas.microsoft.com/office/powerpoint/2010/main" val="218723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28</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849100" y="2240309"/>
            <a:ext cx="4821237" cy="351387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Linearity</a:t>
            </a:r>
          </a:p>
          <a:p>
            <a:pPr lvl="1" algn="just">
              <a:lnSpc>
                <a:spcPct val="250000"/>
              </a:lnSpc>
              <a:buClr>
                <a:schemeClr val="bg1"/>
              </a:buClr>
            </a:pPr>
            <a:r>
              <a:rPr lang="en-US" sz="2000" dirty="0">
                <a:latin typeface="MS PMincho" panose="02020600040205080304" pitchFamily="18" charset="-128"/>
                <a:ea typeface="MS PMincho" panose="02020600040205080304" pitchFamily="18" charset="-128"/>
              </a:rPr>
              <a:t>There is no linear relationship to be found between Monthly Charges and Churn Score.</a:t>
            </a:r>
          </a:p>
        </p:txBody>
      </p:sp>
      <p:pic>
        <p:nvPicPr>
          <p:cNvPr id="16386" name="Picture 2">
            <a:extLst>
              <a:ext uri="{FF2B5EF4-FFF2-40B4-BE49-F238E27FC236}">
                <a16:creationId xmlns:a16="http://schemas.microsoft.com/office/drawing/2014/main" id="{76D70917-E812-0097-1278-F7A91746D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899069" y="1360274"/>
            <a:ext cx="4399281" cy="498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500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29</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6477113" y="1275127"/>
            <a:ext cx="4821237" cy="2445702"/>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Normality</a:t>
            </a:r>
          </a:p>
          <a:p>
            <a:pPr lvl="1" algn="just">
              <a:lnSpc>
                <a:spcPct val="250000"/>
              </a:lnSpc>
              <a:buClr>
                <a:schemeClr val="bg1"/>
              </a:buClr>
            </a:pPr>
            <a:r>
              <a:rPr lang="en-US" sz="2000" dirty="0">
                <a:latin typeface="MS PMincho" panose="02020600040205080304" pitchFamily="18" charset="-128"/>
                <a:ea typeface="MS PMincho" panose="02020600040205080304" pitchFamily="18" charset="-128"/>
              </a:rPr>
              <a:t>The residuals are not normally distributed.</a:t>
            </a:r>
          </a:p>
        </p:txBody>
      </p:sp>
      <p:pic>
        <p:nvPicPr>
          <p:cNvPr id="15362" name="Picture 2">
            <a:extLst>
              <a:ext uri="{FF2B5EF4-FFF2-40B4-BE49-F238E27FC236}">
                <a16:creationId xmlns:a16="http://schemas.microsoft.com/office/drawing/2014/main" id="{0FEA98A5-635A-EDBB-5369-CD239F160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284" y="3740901"/>
            <a:ext cx="3490276" cy="277401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99B10DD1-1105-F3C9-9D86-8181249BB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6" y="1516699"/>
            <a:ext cx="3226117" cy="256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1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082032" y="608075"/>
            <a:ext cx="10061455" cy="644653"/>
          </a:xfrm>
        </p:spPr>
        <p:txBody>
          <a:bodyPr/>
          <a:lstStyle/>
          <a:p>
            <a:r>
              <a:rPr lang="en-US" dirty="0"/>
              <a:t>FOCUS AREA</a:t>
            </a:r>
          </a:p>
        </p:txBody>
      </p:sp>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a:t>
            </a:fld>
            <a:endParaRPr lang="en-US" dirty="0"/>
          </a:p>
        </p:txBody>
      </p:sp>
      <p:sp>
        <p:nvSpPr>
          <p:cNvPr id="28" name="Content Placeholder 2">
            <a:extLst>
              <a:ext uri="{FF2B5EF4-FFF2-40B4-BE49-F238E27FC236}">
                <a16:creationId xmlns:a16="http://schemas.microsoft.com/office/drawing/2014/main" id="{5DB3CF74-7AAB-4AF6-B5C5-F6B8DE340AB8}"/>
              </a:ext>
            </a:extLst>
          </p:cNvPr>
          <p:cNvSpPr>
            <a:spLocks noGrp="1"/>
          </p:cNvSpPr>
          <p:nvPr/>
        </p:nvSpPr>
        <p:spPr>
          <a:xfrm>
            <a:off x="972000" y="1556346"/>
            <a:ext cx="10248000" cy="424883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50000"/>
              </a:lnSpc>
              <a:buClr>
                <a:schemeClr val="bg1"/>
              </a:buClr>
            </a:pPr>
            <a:r>
              <a:rPr lang="en-US" sz="1600" dirty="0">
                <a:latin typeface="MS PMincho" panose="02020600040205080304" pitchFamily="18" charset="-128"/>
                <a:ea typeface="MS PMincho" panose="02020600040205080304" pitchFamily="18" charset="-128"/>
              </a:rPr>
              <a:t>The primary focus of our project is to develop a robust predictive model for customer churn using regression techniques. </a:t>
            </a:r>
          </a:p>
          <a:p>
            <a:pPr algn="just">
              <a:lnSpc>
                <a:spcPct val="150000"/>
              </a:lnSpc>
              <a:buClr>
                <a:schemeClr val="bg1"/>
              </a:buClr>
            </a:pPr>
            <a:r>
              <a:rPr lang="en-US" sz="1600" dirty="0">
                <a:latin typeface="MS PMincho" panose="02020600040205080304" pitchFamily="18" charset="-128"/>
                <a:ea typeface="MS PMincho" panose="02020600040205080304" pitchFamily="18" charset="-128"/>
              </a:rPr>
              <a:t>We aim to find the factors contributing to customer churn within the telecommunications industry, employing exploratory data analysis to identify patterns and correlations. </a:t>
            </a:r>
          </a:p>
          <a:p>
            <a:pPr algn="just">
              <a:lnSpc>
                <a:spcPct val="150000"/>
              </a:lnSpc>
              <a:buClr>
                <a:schemeClr val="bg1"/>
              </a:buClr>
            </a:pPr>
            <a:r>
              <a:rPr lang="en-US" sz="1600" dirty="0">
                <a:latin typeface="MS PMincho" panose="02020600040205080304" pitchFamily="18" charset="-128"/>
                <a:ea typeface="MS PMincho" panose="02020600040205080304" pitchFamily="18" charset="-128"/>
              </a:rPr>
              <a:t>Through the application of regression models, we seek to predict churn based on various customer features, engaging in feature engineering, model training, and evaluation. </a:t>
            </a:r>
          </a:p>
          <a:p>
            <a:pPr algn="just">
              <a:lnSpc>
                <a:spcPct val="150000"/>
              </a:lnSpc>
              <a:buClr>
                <a:schemeClr val="bg1"/>
              </a:buClr>
            </a:pPr>
            <a:r>
              <a:rPr lang="en-US" sz="1600" dirty="0">
                <a:latin typeface="MS PMincho" panose="02020600040205080304" pitchFamily="18" charset="-128"/>
                <a:ea typeface="MS PMincho" panose="02020600040205080304" pitchFamily="18" charset="-128"/>
              </a:rPr>
              <a:t>The project's significance lies in providing actionable insights for the telco sector to enhance customer satisfaction and implement effective retention strategies. </a:t>
            </a:r>
          </a:p>
          <a:p>
            <a:pPr algn="just">
              <a:lnSpc>
                <a:spcPct val="150000"/>
              </a:lnSpc>
              <a:buClr>
                <a:schemeClr val="bg1"/>
              </a:buClr>
            </a:pPr>
            <a:r>
              <a:rPr lang="en-US" sz="1600" dirty="0">
                <a:latin typeface="MS PMincho" panose="02020600040205080304" pitchFamily="18" charset="-128"/>
                <a:ea typeface="MS PMincho" panose="02020600040205080304" pitchFamily="18" charset="-128"/>
              </a:rPr>
              <a:t>Our expected outcomes include a finely tuned predictive model, a comprehensive understanding of key retention factors, and strategic recommendations to mitigate churn.</a:t>
            </a:r>
            <a:endParaRPr lang="en-IN" sz="1600" dirty="0">
              <a:latin typeface="MS PMincho" panose="02020600040205080304" pitchFamily="18" charset="-128"/>
              <a:ea typeface="MS PMincho" panose="02020600040205080304" pitchFamily="18" charset="-128"/>
            </a:endParaRPr>
          </a:p>
        </p:txBody>
      </p:sp>
    </p:spTree>
    <p:extLst>
      <p:ext uri="{BB962C8B-B14F-4D97-AF65-F5344CB8AC3E}">
        <p14:creationId xmlns:p14="http://schemas.microsoft.com/office/powerpoint/2010/main" val="2376016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30</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893650" y="1865846"/>
            <a:ext cx="5070270" cy="4656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20000"/>
              </a:lnSpc>
              <a:buClr>
                <a:schemeClr val="bg1"/>
              </a:buClr>
            </a:pPr>
            <a:r>
              <a:rPr lang="en-US" sz="1700" dirty="0">
                <a:latin typeface="MS PMincho" panose="02020600040205080304" pitchFamily="18" charset="-128"/>
                <a:ea typeface="MS PMincho" panose="02020600040205080304" pitchFamily="18" charset="-128"/>
              </a:rPr>
              <a:t>Constant Variability</a:t>
            </a:r>
          </a:p>
          <a:p>
            <a:pPr lvl="1" algn="just">
              <a:lnSpc>
                <a:spcPct val="220000"/>
              </a:lnSpc>
              <a:buClr>
                <a:schemeClr val="bg1"/>
              </a:buClr>
            </a:pPr>
            <a:r>
              <a:rPr lang="en-US" sz="1700" dirty="0">
                <a:latin typeface="MS PMincho" panose="02020600040205080304" pitchFamily="18" charset="-128"/>
                <a:ea typeface="MS PMincho" panose="02020600040205080304" pitchFamily="18" charset="-128"/>
              </a:rPr>
              <a:t>There is slanting to the right visible in the residual plot.</a:t>
            </a:r>
          </a:p>
          <a:p>
            <a:pPr lvl="1" algn="just">
              <a:lnSpc>
                <a:spcPct val="220000"/>
              </a:lnSpc>
              <a:buClr>
                <a:schemeClr val="bg1"/>
              </a:buClr>
            </a:pPr>
            <a:r>
              <a:rPr lang="en-US" sz="1700" dirty="0">
                <a:latin typeface="MS PMincho" panose="02020600040205080304" pitchFamily="18" charset="-128"/>
                <a:ea typeface="MS PMincho" panose="02020600040205080304" pitchFamily="18" charset="-128"/>
              </a:rPr>
              <a:t>This illustrates that the constant variability is not met.</a:t>
            </a:r>
          </a:p>
        </p:txBody>
      </p:sp>
      <p:pic>
        <p:nvPicPr>
          <p:cNvPr id="14340" name="Picture 4">
            <a:extLst>
              <a:ext uri="{FF2B5EF4-FFF2-40B4-BE49-F238E27FC236}">
                <a16:creationId xmlns:a16="http://schemas.microsoft.com/office/drawing/2014/main" id="{FE81474B-CAEB-4C07-FF9E-9AEDBD05D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581" y="1879885"/>
            <a:ext cx="4636769" cy="368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657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674526" cy="715079"/>
          </a:xfrm>
        </p:spPr>
        <p:txBody>
          <a:bodyPr/>
          <a:lstStyle/>
          <a:p>
            <a:r>
              <a:rPr lang="en-US" dirty="0"/>
              <a:t>MULTIPLE LINEAR REGRESSION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31</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1079074" y="1433812"/>
            <a:ext cx="10219276" cy="386970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Equation: Y = 5.5377 + 0.0003 * X1 + … - 0.2158 * X33 </a:t>
            </a:r>
            <a:endParaRPr lang="en-US" sz="1600" dirty="0"/>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Performance Metrics: R^2 : 0.133</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Intercept : The intercept is meaningful considering last two models because as we increase the number of features, there is more variability seen in predictions.</a:t>
            </a:r>
          </a:p>
        </p:txBody>
      </p:sp>
    </p:spTree>
    <p:extLst>
      <p:ext uri="{BB962C8B-B14F-4D97-AF65-F5344CB8AC3E}">
        <p14:creationId xmlns:p14="http://schemas.microsoft.com/office/powerpoint/2010/main" val="3155145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8816766" cy="715079"/>
          </a:xfrm>
        </p:spPr>
        <p:txBody>
          <a:bodyPr/>
          <a:lstStyle/>
          <a:p>
            <a:r>
              <a:rPr lang="en-US" dirty="0"/>
              <a:t>MULTIPLE LINEAR REGRESSION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32</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666220" y="1606766"/>
            <a:ext cx="4821237" cy="4550754"/>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model has shown some improvement compared to the last two models. The errors are slightly lower, indicating a better fit to the data.</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a:t>
            </a:r>
            <a:r>
              <a:rPr lang="en-US" sz="2000" dirty="0">
                <a:solidFill>
                  <a:schemeClr val="bg1"/>
                </a:solidFill>
                <a:latin typeface="MS PMincho" panose="02020600040205080304" pitchFamily="18" charset="-128"/>
                <a:ea typeface="MS PMincho" panose="02020600040205080304" pitchFamily="18" charset="-128"/>
              </a:rPr>
              <a:t>R^2 is still low but has increased compared to the last models, suggesting that the model explains a larger portion of the variance in the target variable compared to the last ones.</a:t>
            </a:r>
          </a:p>
        </p:txBody>
      </p:sp>
      <p:pic>
        <p:nvPicPr>
          <p:cNvPr id="6" name="Picture 5">
            <a:extLst>
              <a:ext uri="{FF2B5EF4-FFF2-40B4-BE49-F238E27FC236}">
                <a16:creationId xmlns:a16="http://schemas.microsoft.com/office/drawing/2014/main" id="{40F5A268-9A96-296E-BC77-6E65DF814352}"/>
              </a:ext>
            </a:extLst>
          </p:cNvPr>
          <p:cNvPicPr>
            <a:picLocks noChangeAspect="1"/>
          </p:cNvPicPr>
          <p:nvPr/>
        </p:nvPicPr>
        <p:blipFill>
          <a:blip r:embed="rId2"/>
          <a:stretch>
            <a:fillRect/>
          </a:stretch>
        </p:blipFill>
        <p:spPr>
          <a:xfrm>
            <a:off x="7298543" y="1508128"/>
            <a:ext cx="3932695" cy="3501403"/>
          </a:xfrm>
          <a:prstGeom prst="rect">
            <a:avLst/>
          </a:prstGeom>
        </p:spPr>
      </p:pic>
      <p:pic>
        <p:nvPicPr>
          <p:cNvPr id="9" name="Picture 8">
            <a:extLst>
              <a:ext uri="{FF2B5EF4-FFF2-40B4-BE49-F238E27FC236}">
                <a16:creationId xmlns:a16="http://schemas.microsoft.com/office/drawing/2014/main" id="{FFDACA90-6348-8878-0D7C-7C7220662362}"/>
              </a:ext>
            </a:extLst>
          </p:cNvPr>
          <p:cNvPicPr>
            <a:picLocks noChangeAspect="1"/>
          </p:cNvPicPr>
          <p:nvPr/>
        </p:nvPicPr>
        <p:blipFill>
          <a:blip r:embed="rId3"/>
          <a:stretch>
            <a:fillRect/>
          </a:stretch>
        </p:blipFill>
        <p:spPr>
          <a:xfrm>
            <a:off x="6096000" y="5242532"/>
            <a:ext cx="2004234" cy="1280271"/>
          </a:xfrm>
          <a:prstGeom prst="rect">
            <a:avLst/>
          </a:prstGeom>
        </p:spPr>
      </p:pic>
    </p:spTree>
    <p:extLst>
      <p:ext uri="{BB962C8B-B14F-4D97-AF65-F5344CB8AC3E}">
        <p14:creationId xmlns:p14="http://schemas.microsoft.com/office/powerpoint/2010/main" val="1988038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33</a:t>
            </a:fld>
            <a:endParaRPr lang="en-US" dirty="0"/>
          </a:p>
        </p:txBody>
      </p:sp>
      <p:pic>
        <p:nvPicPr>
          <p:cNvPr id="19458" name="Picture 2">
            <a:extLst>
              <a:ext uri="{FF2B5EF4-FFF2-40B4-BE49-F238E27FC236}">
                <a16:creationId xmlns:a16="http://schemas.microsoft.com/office/drawing/2014/main" id="{4181BDC2-F6FE-A58A-D55C-1F7EE8AB5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55" y="2199667"/>
            <a:ext cx="5504605" cy="31201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21CD3CE-827F-821A-56CF-FB49BA26F15B}"/>
              </a:ext>
            </a:extLst>
          </p:cNvPr>
          <p:cNvSpPr>
            <a:spLocks noGrp="1"/>
          </p:cNvSpPr>
          <p:nvPr/>
        </p:nvSpPr>
        <p:spPr>
          <a:xfrm>
            <a:off x="6746240" y="1701826"/>
            <a:ext cx="4552110" cy="4130013"/>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residuals are showing a banding pattern for Predicted Churn Score. This pattern indicates that the constant variability condition is not met.</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model overestimates lower churn score and underestimates higher churn score values.</a:t>
            </a:r>
          </a:p>
        </p:txBody>
      </p:sp>
    </p:spTree>
    <p:extLst>
      <p:ext uri="{BB962C8B-B14F-4D97-AF65-F5344CB8AC3E}">
        <p14:creationId xmlns:p14="http://schemas.microsoft.com/office/powerpoint/2010/main" val="954624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34</a:t>
            </a:fld>
            <a:endParaRPr lang="en-US" dirty="0"/>
          </a:p>
        </p:txBody>
      </p:sp>
      <p:sp>
        <p:nvSpPr>
          <p:cNvPr id="3" name="Content Placeholder 2">
            <a:extLst>
              <a:ext uri="{FF2B5EF4-FFF2-40B4-BE49-F238E27FC236}">
                <a16:creationId xmlns:a16="http://schemas.microsoft.com/office/drawing/2014/main" id="{D21CD3CE-827F-821A-56CF-FB49BA26F15B}"/>
              </a:ext>
            </a:extLst>
          </p:cNvPr>
          <p:cNvSpPr>
            <a:spLocks noGrp="1"/>
          </p:cNvSpPr>
          <p:nvPr/>
        </p:nvSpPr>
        <p:spPr>
          <a:xfrm>
            <a:off x="612028" y="1915151"/>
            <a:ext cx="4552110" cy="355089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distribution of both plots are entirely different.</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model predictions are highly clustered around 40 to 80.</a:t>
            </a:r>
          </a:p>
        </p:txBody>
      </p:sp>
      <p:pic>
        <p:nvPicPr>
          <p:cNvPr id="20482" name="Picture 2">
            <a:extLst>
              <a:ext uri="{FF2B5EF4-FFF2-40B4-BE49-F238E27FC236}">
                <a16:creationId xmlns:a16="http://schemas.microsoft.com/office/drawing/2014/main" id="{7C34FC98-FA6D-38C9-1AB6-2FAC728A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578" y="2014198"/>
            <a:ext cx="5910263"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29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35</a:t>
            </a:fld>
            <a:endParaRPr lang="en-US" dirty="0"/>
          </a:p>
        </p:txBody>
      </p:sp>
      <p:sp>
        <p:nvSpPr>
          <p:cNvPr id="3" name="Content Placeholder 2">
            <a:extLst>
              <a:ext uri="{FF2B5EF4-FFF2-40B4-BE49-F238E27FC236}">
                <a16:creationId xmlns:a16="http://schemas.microsoft.com/office/drawing/2014/main" id="{D21CD3CE-827F-821A-56CF-FB49BA26F15B}"/>
              </a:ext>
            </a:extLst>
          </p:cNvPr>
          <p:cNvSpPr>
            <a:spLocks noGrp="1"/>
          </p:cNvSpPr>
          <p:nvPr/>
        </p:nvSpPr>
        <p:spPr>
          <a:xfrm>
            <a:off x="6858000" y="2824505"/>
            <a:ext cx="4552110" cy="18846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residuals are nearly normally distributed.</a:t>
            </a:r>
          </a:p>
        </p:txBody>
      </p:sp>
      <p:pic>
        <p:nvPicPr>
          <p:cNvPr id="21506" name="Picture 2">
            <a:extLst>
              <a:ext uri="{FF2B5EF4-FFF2-40B4-BE49-F238E27FC236}">
                <a16:creationId xmlns:a16="http://schemas.microsoft.com/office/drawing/2014/main" id="{C5C9CAE5-DDC1-273C-4ABD-BBFB1F7B8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18" y="2169172"/>
            <a:ext cx="5632659" cy="319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663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286594" y="560048"/>
            <a:ext cx="11112926" cy="715079"/>
          </a:xfrm>
        </p:spPr>
        <p:txBody>
          <a:bodyPr/>
          <a:lstStyle/>
          <a:p>
            <a:r>
              <a:rPr lang="en-US" dirty="0"/>
              <a:t>MLR – BACKWARD FEATURE SELECTION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36</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418674" y="1301732"/>
            <a:ext cx="10219276" cy="4946668"/>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Equation: Y = 35.8808 + 0.2052 × </a:t>
            </a:r>
            <a:r>
              <a:rPr lang="en-US" sz="2000" dirty="0" err="1">
                <a:latin typeface="MS PMincho" panose="02020600040205080304" pitchFamily="18" charset="-128"/>
                <a:ea typeface="MS PMincho" panose="02020600040205080304" pitchFamily="18" charset="-128"/>
              </a:rPr>
              <a:t>monthly_charges</a:t>
            </a:r>
            <a:r>
              <a:rPr lang="en-US" sz="2000" dirty="0">
                <a:latin typeface="MS PMincho" panose="02020600040205080304" pitchFamily="18" charset="-128"/>
                <a:ea typeface="MS PMincho" panose="02020600040205080304" pitchFamily="18" charset="-128"/>
              </a:rPr>
              <a:t> − 0.0021  × </a:t>
            </a:r>
            <a:r>
              <a:rPr lang="en-US" sz="2000" dirty="0" err="1">
                <a:latin typeface="MS PMincho" panose="02020600040205080304" pitchFamily="18" charset="-128"/>
                <a:ea typeface="MS PMincho" panose="02020600040205080304" pitchFamily="18" charset="-128"/>
              </a:rPr>
              <a:t>total_charges</a:t>
            </a:r>
            <a:r>
              <a:rPr lang="en-US" sz="2000" dirty="0">
                <a:latin typeface="MS PMincho" panose="02020600040205080304" pitchFamily="18" charset="-128"/>
                <a:ea typeface="MS PMincho" panose="02020600040205080304" pitchFamily="18" charset="-128"/>
              </a:rPr>
              <a:t> − 4.7557 × </a:t>
            </a:r>
            <a:r>
              <a:rPr lang="en-US" sz="2000" dirty="0" err="1">
                <a:latin typeface="MS PMincho" panose="02020600040205080304" pitchFamily="18" charset="-128"/>
                <a:ea typeface="MS PMincho" panose="02020600040205080304" pitchFamily="18" charset="-128"/>
              </a:rPr>
              <a:t>dependents_Yes</a:t>
            </a:r>
            <a:r>
              <a:rPr lang="en-US" sz="2000" dirty="0">
                <a:latin typeface="MS PMincho" panose="02020600040205080304" pitchFamily="18" charset="-128"/>
                <a:ea typeface="MS PMincho" panose="02020600040205080304" pitchFamily="18" charset="-128"/>
              </a:rPr>
              <a:t> + 16.1816 × </a:t>
            </a:r>
            <a:r>
              <a:rPr lang="en-US" sz="2000" dirty="0" err="1">
                <a:latin typeface="MS PMincho" panose="02020600040205080304" pitchFamily="18" charset="-128"/>
                <a:ea typeface="MS PMincho" panose="02020600040205080304" pitchFamily="18" charset="-128"/>
              </a:rPr>
              <a:t>phone_service_Yes</a:t>
            </a:r>
            <a:r>
              <a:rPr lang="en-US" sz="2000" dirty="0">
                <a:latin typeface="MS PMincho" panose="02020600040205080304" pitchFamily="18" charset="-128"/>
                <a:ea typeface="MS PMincho" panose="02020600040205080304" pitchFamily="18" charset="-128"/>
              </a:rPr>
              <a:t> + 19.6991 × </a:t>
            </a:r>
            <a:r>
              <a:rPr lang="en-US" sz="2000" dirty="0" err="1">
                <a:latin typeface="MS PMincho" panose="02020600040205080304" pitchFamily="18" charset="-128"/>
                <a:ea typeface="MS PMincho" panose="02020600040205080304" pitchFamily="18" charset="-128"/>
              </a:rPr>
              <a:t>multiple_lines_No_phone_service</a:t>
            </a:r>
            <a:r>
              <a:rPr lang="en-US" sz="2000" dirty="0">
                <a:latin typeface="MS PMincho" panose="02020600040205080304" pitchFamily="18" charset="-128"/>
                <a:ea typeface="MS PMincho" panose="02020600040205080304" pitchFamily="18" charset="-128"/>
              </a:rPr>
              <a:t> + 1.4947 × </a:t>
            </a:r>
            <a:r>
              <a:rPr lang="en-US" sz="2000" dirty="0" err="1">
                <a:latin typeface="MS PMincho" panose="02020600040205080304" pitchFamily="18" charset="-128"/>
                <a:ea typeface="MS PMincho" panose="02020600040205080304" pitchFamily="18" charset="-128"/>
              </a:rPr>
              <a:t>multiple_lines_Yes</a:t>
            </a:r>
            <a:r>
              <a:rPr lang="en-US" sz="2000" dirty="0">
                <a:latin typeface="MS PMincho" panose="02020600040205080304" pitchFamily="18" charset="-128"/>
                <a:ea typeface="MS PMincho" panose="02020600040205080304" pitchFamily="18" charset="-128"/>
              </a:rPr>
              <a:t> − 3.1861 × </a:t>
            </a:r>
            <a:r>
              <a:rPr lang="en-US" sz="2000" dirty="0" err="1">
                <a:latin typeface="MS PMincho" panose="02020600040205080304" pitchFamily="18" charset="-128"/>
                <a:ea typeface="MS PMincho" panose="02020600040205080304" pitchFamily="18" charset="-128"/>
              </a:rPr>
              <a:t>online_security_Yes</a:t>
            </a:r>
            <a:r>
              <a:rPr lang="en-US" sz="2000" dirty="0">
                <a:latin typeface="MS PMincho" panose="02020600040205080304" pitchFamily="18" charset="-128"/>
                <a:ea typeface="MS PMincho" panose="02020600040205080304" pitchFamily="18" charset="-128"/>
              </a:rPr>
              <a:t> − 1.7831 × </a:t>
            </a:r>
            <a:r>
              <a:rPr lang="en-US" sz="2000" dirty="0" err="1">
                <a:latin typeface="MS PMincho" panose="02020600040205080304" pitchFamily="18" charset="-128"/>
                <a:ea typeface="MS PMincho" panose="02020600040205080304" pitchFamily="18" charset="-128"/>
              </a:rPr>
              <a:t>device_protection_Yes</a:t>
            </a:r>
            <a:r>
              <a:rPr lang="en-US" sz="2000" dirty="0">
                <a:latin typeface="MS PMincho" panose="02020600040205080304" pitchFamily="18" charset="-128"/>
                <a:ea typeface="MS PMincho" panose="02020600040205080304" pitchFamily="18" charset="-128"/>
              </a:rPr>
              <a:t> − 2.3260 × </a:t>
            </a:r>
            <a:r>
              <a:rPr lang="en-US" sz="2000" dirty="0" err="1">
                <a:latin typeface="MS PMincho" panose="02020600040205080304" pitchFamily="18" charset="-128"/>
                <a:ea typeface="MS PMincho" panose="02020600040205080304" pitchFamily="18" charset="-128"/>
              </a:rPr>
              <a:t>tech_support_Yes</a:t>
            </a:r>
            <a:r>
              <a:rPr lang="en-US" sz="2000" dirty="0">
                <a:latin typeface="MS PMincho" panose="02020600040205080304" pitchFamily="18" charset="-128"/>
                <a:ea typeface="MS PMincho" panose="02020600040205080304" pitchFamily="18" charset="-128"/>
              </a:rPr>
              <a:t> − 3.7759 × </a:t>
            </a:r>
            <a:r>
              <a:rPr lang="en-US" sz="2000" dirty="0" err="1">
                <a:latin typeface="MS PMincho" panose="02020600040205080304" pitchFamily="18" charset="-128"/>
                <a:ea typeface="MS PMincho" panose="02020600040205080304" pitchFamily="18" charset="-128"/>
              </a:rPr>
              <a:t>contract_One_year</a:t>
            </a:r>
            <a:r>
              <a:rPr lang="en-US" sz="2000" dirty="0">
                <a:latin typeface="MS PMincho" panose="02020600040205080304" pitchFamily="18" charset="-128"/>
                <a:ea typeface="MS PMincho" panose="02020600040205080304" pitchFamily="18" charset="-128"/>
              </a:rPr>
              <a:t> − 3.2906 × </a:t>
            </a:r>
            <a:r>
              <a:rPr lang="en-US" sz="2000" dirty="0" err="1">
                <a:latin typeface="MS PMincho" panose="02020600040205080304" pitchFamily="18" charset="-128"/>
                <a:ea typeface="MS PMincho" panose="02020600040205080304" pitchFamily="18" charset="-128"/>
              </a:rPr>
              <a:t>contract_Two_year</a:t>
            </a:r>
            <a:r>
              <a:rPr lang="en-US" sz="2000" dirty="0">
                <a:latin typeface="MS PMincho" panose="02020600040205080304" pitchFamily="18" charset="-128"/>
                <a:ea typeface="MS PMincho" panose="02020600040205080304" pitchFamily="18" charset="-128"/>
              </a:rPr>
              <a:t> + 1.9256 × </a:t>
            </a:r>
            <a:r>
              <a:rPr lang="en-US" sz="2000" dirty="0" err="1">
                <a:latin typeface="MS PMincho" panose="02020600040205080304" pitchFamily="18" charset="-128"/>
                <a:ea typeface="MS PMincho" panose="02020600040205080304" pitchFamily="18" charset="-128"/>
              </a:rPr>
              <a:t>paperless_billing_Yes</a:t>
            </a:r>
            <a:r>
              <a:rPr lang="en-US" sz="2000" dirty="0">
                <a:latin typeface="MS PMincho" panose="02020600040205080304" pitchFamily="18" charset="-128"/>
                <a:ea typeface="MS PMincho" panose="02020600040205080304" pitchFamily="18" charset="-128"/>
              </a:rPr>
              <a:t> + 1.8964 × </a:t>
            </a:r>
            <a:r>
              <a:rPr lang="en-US" sz="2000" dirty="0" err="1">
                <a:latin typeface="MS PMincho" panose="02020600040205080304" pitchFamily="18" charset="-128"/>
                <a:ea typeface="MS PMincho" panose="02020600040205080304" pitchFamily="18" charset="-128"/>
              </a:rPr>
              <a:t>payment_method_Electronic_check</a:t>
            </a:r>
            <a:endParaRPr lang="en-US" sz="2000" dirty="0">
              <a:latin typeface="MS PMincho" panose="02020600040205080304" pitchFamily="18" charset="-128"/>
              <a:ea typeface="MS PMincho" panose="02020600040205080304" pitchFamily="18" charset="-128"/>
            </a:endParaRP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Performance Metrics: R^2 : 0.132</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Backward Feature Selection doesn’t make a change in model performance.</a:t>
            </a:r>
          </a:p>
        </p:txBody>
      </p:sp>
    </p:spTree>
    <p:extLst>
      <p:ext uri="{BB962C8B-B14F-4D97-AF65-F5344CB8AC3E}">
        <p14:creationId xmlns:p14="http://schemas.microsoft.com/office/powerpoint/2010/main" val="3787152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37</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666220" y="1606766"/>
            <a:ext cx="4821237" cy="45507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1800" dirty="0">
                <a:latin typeface="MS PMincho" panose="02020600040205080304" pitchFamily="18" charset="-128"/>
                <a:ea typeface="MS PMincho" panose="02020600040205080304" pitchFamily="18" charset="-128"/>
              </a:rPr>
              <a:t>There is no significant change seen in the model even after backward selection.</a:t>
            </a:r>
          </a:p>
          <a:p>
            <a:pPr marL="76200" indent="0" algn="just">
              <a:lnSpc>
                <a:spcPct val="250000"/>
              </a:lnSpc>
              <a:buClr>
                <a:schemeClr val="bg1"/>
              </a:buClr>
              <a:buNone/>
            </a:pPr>
            <a:endParaRPr lang="en-US" sz="1800" dirty="0">
              <a:latin typeface="MS PMincho" panose="02020600040205080304" pitchFamily="18" charset="-128"/>
              <a:ea typeface="MS PMincho" panose="02020600040205080304" pitchFamily="18" charset="-128"/>
            </a:endParaRPr>
          </a:p>
          <a:p>
            <a:pPr algn="just">
              <a:lnSpc>
                <a:spcPct val="250000"/>
              </a:lnSpc>
              <a:buClr>
                <a:schemeClr val="bg1"/>
              </a:buClr>
            </a:pPr>
            <a:r>
              <a:rPr lang="en-US" sz="1800" dirty="0">
                <a:latin typeface="MS PMincho" panose="02020600040205080304" pitchFamily="18" charset="-128"/>
                <a:ea typeface="MS PMincho" panose="02020600040205080304" pitchFamily="18" charset="-128"/>
              </a:rPr>
              <a:t>This suggests that may be non - linear models result in better outcomes.</a:t>
            </a:r>
            <a:endParaRPr lang="en-US" sz="1800" dirty="0">
              <a:solidFill>
                <a:schemeClr val="bg1"/>
              </a:solidFill>
              <a:latin typeface="MS PMincho" panose="02020600040205080304" pitchFamily="18" charset="-128"/>
              <a:ea typeface="MS PMincho" panose="02020600040205080304" pitchFamily="18" charset="-128"/>
            </a:endParaRPr>
          </a:p>
        </p:txBody>
      </p:sp>
      <p:sp>
        <p:nvSpPr>
          <p:cNvPr id="8" name="Title 4">
            <a:extLst>
              <a:ext uri="{FF2B5EF4-FFF2-40B4-BE49-F238E27FC236}">
                <a16:creationId xmlns:a16="http://schemas.microsoft.com/office/drawing/2014/main" id="{5B8A38F5-AD89-B6DA-95DA-C43FC5883F3A}"/>
              </a:ext>
            </a:extLst>
          </p:cNvPr>
          <p:cNvSpPr>
            <a:spLocks noGrp="1"/>
          </p:cNvSpPr>
          <p:nvPr>
            <p:ph type="title"/>
          </p:nvPr>
        </p:nvSpPr>
        <p:spPr>
          <a:xfrm>
            <a:off x="328539" y="417647"/>
            <a:ext cx="11112926" cy="715079"/>
          </a:xfrm>
        </p:spPr>
        <p:txBody>
          <a:bodyPr/>
          <a:lstStyle/>
          <a:p>
            <a:r>
              <a:rPr lang="en-US" dirty="0"/>
              <a:t>MLR – BACKWARD FEATURE SELECTION</a:t>
            </a:r>
          </a:p>
        </p:txBody>
      </p:sp>
      <p:pic>
        <p:nvPicPr>
          <p:cNvPr id="11" name="Picture 10">
            <a:extLst>
              <a:ext uri="{FF2B5EF4-FFF2-40B4-BE49-F238E27FC236}">
                <a16:creationId xmlns:a16="http://schemas.microsoft.com/office/drawing/2014/main" id="{8FCA66ED-99A3-596F-FA28-DBE30377BD5A}"/>
              </a:ext>
            </a:extLst>
          </p:cNvPr>
          <p:cNvPicPr>
            <a:picLocks noChangeAspect="1"/>
          </p:cNvPicPr>
          <p:nvPr/>
        </p:nvPicPr>
        <p:blipFill>
          <a:blip r:embed="rId2"/>
          <a:stretch>
            <a:fillRect/>
          </a:stretch>
        </p:blipFill>
        <p:spPr>
          <a:xfrm>
            <a:off x="7588446" y="1257547"/>
            <a:ext cx="3853019" cy="4671933"/>
          </a:xfrm>
          <a:prstGeom prst="rect">
            <a:avLst/>
          </a:prstGeom>
        </p:spPr>
      </p:pic>
      <p:pic>
        <p:nvPicPr>
          <p:cNvPr id="13" name="Picture 12">
            <a:extLst>
              <a:ext uri="{FF2B5EF4-FFF2-40B4-BE49-F238E27FC236}">
                <a16:creationId xmlns:a16="http://schemas.microsoft.com/office/drawing/2014/main" id="{611DD823-2C08-4330-88D8-79EE08E220B5}"/>
              </a:ext>
            </a:extLst>
          </p:cNvPr>
          <p:cNvPicPr>
            <a:picLocks noChangeAspect="1"/>
          </p:cNvPicPr>
          <p:nvPr/>
        </p:nvPicPr>
        <p:blipFill>
          <a:blip r:embed="rId3"/>
          <a:stretch>
            <a:fillRect/>
          </a:stretch>
        </p:blipFill>
        <p:spPr>
          <a:xfrm>
            <a:off x="5086262" y="2792675"/>
            <a:ext cx="2019475" cy="1272650"/>
          </a:xfrm>
          <a:prstGeom prst="rect">
            <a:avLst/>
          </a:prstGeom>
        </p:spPr>
      </p:pic>
    </p:spTree>
    <p:extLst>
      <p:ext uri="{BB962C8B-B14F-4D97-AF65-F5344CB8AC3E}">
        <p14:creationId xmlns:p14="http://schemas.microsoft.com/office/powerpoint/2010/main" val="1229341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38</a:t>
            </a:fld>
            <a:endParaRPr lang="en-US" dirty="0"/>
          </a:p>
        </p:txBody>
      </p:sp>
      <p:sp>
        <p:nvSpPr>
          <p:cNvPr id="3" name="Content Placeholder 2">
            <a:extLst>
              <a:ext uri="{FF2B5EF4-FFF2-40B4-BE49-F238E27FC236}">
                <a16:creationId xmlns:a16="http://schemas.microsoft.com/office/drawing/2014/main" id="{D21CD3CE-827F-821A-56CF-FB49BA26F15B}"/>
              </a:ext>
            </a:extLst>
          </p:cNvPr>
          <p:cNvSpPr>
            <a:spLocks noGrp="1"/>
          </p:cNvSpPr>
          <p:nvPr/>
        </p:nvSpPr>
        <p:spPr>
          <a:xfrm>
            <a:off x="6746240" y="1569746"/>
            <a:ext cx="4552110" cy="4130013"/>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residuals are showing a banding pattern for Predicted Churn Score. This pattern indicates that the constant variability condition is not met.</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model overestimates lower churn score and underestimates higher churn score values.</a:t>
            </a:r>
          </a:p>
        </p:txBody>
      </p:sp>
      <p:pic>
        <p:nvPicPr>
          <p:cNvPr id="28674" name="Picture 2">
            <a:extLst>
              <a:ext uri="{FF2B5EF4-FFF2-40B4-BE49-F238E27FC236}">
                <a16:creationId xmlns:a16="http://schemas.microsoft.com/office/drawing/2014/main" id="{DF743893-5160-C37A-5AE1-192093947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15" y="1955800"/>
            <a:ext cx="5870214"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89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39</a:t>
            </a:fld>
            <a:endParaRPr lang="en-US" dirty="0"/>
          </a:p>
        </p:txBody>
      </p:sp>
      <p:sp>
        <p:nvSpPr>
          <p:cNvPr id="3" name="Content Placeholder 2">
            <a:extLst>
              <a:ext uri="{FF2B5EF4-FFF2-40B4-BE49-F238E27FC236}">
                <a16:creationId xmlns:a16="http://schemas.microsoft.com/office/drawing/2014/main" id="{D21CD3CE-827F-821A-56CF-FB49BA26F15B}"/>
              </a:ext>
            </a:extLst>
          </p:cNvPr>
          <p:cNvSpPr>
            <a:spLocks noGrp="1"/>
          </p:cNvSpPr>
          <p:nvPr/>
        </p:nvSpPr>
        <p:spPr>
          <a:xfrm>
            <a:off x="612028" y="1915151"/>
            <a:ext cx="4552110" cy="355089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distribution of both plots are entirely different.</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model predictions are highly clustered around 40 to 80.</a:t>
            </a:r>
          </a:p>
        </p:txBody>
      </p:sp>
      <p:pic>
        <p:nvPicPr>
          <p:cNvPr id="27650" name="Picture 2">
            <a:extLst>
              <a:ext uri="{FF2B5EF4-FFF2-40B4-BE49-F238E27FC236}">
                <a16:creationId xmlns:a16="http://schemas.microsoft.com/office/drawing/2014/main" id="{70B320FE-DBA3-FFF7-87A1-300C15040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479" y="2186295"/>
            <a:ext cx="5303521" cy="300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675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082032" y="608075"/>
            <a:ext cx="10061455" cy="644653"/>
          </a:xfrm>
        </p:spPr>
        <p:txBody>
          <a:bodyPr/>
          <a:lstStyle/>
          <a:p>
            <a:r>
              <a:rPr lang="en-US" dirty="0"/>
              <a:t>DATASET OVERVIEW</a:t>
            </a:r>
          </a:p>
        </p:txBody>
      </p:sp>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a:t>
            </a:fld>
            <a:endParaRPr lang="en-US" dirty="0"/>
          </a:p>
        </p:txBody>
      </p:sp>
      <p:sp>
        <p:nvSpPr>
          <p:cNvPr id="28" name="Content Placeholder 2">
            <a:extLst>
              <a:ext uri="{FF2B5EF4-FFF2-40B4-BE49-F238E27FC236}">
                <a16:creationId xmlns:a16="http://schemas.microsoft.com/office/drawing/2014/main" id="{5DB3CF74-7AAB-4AF6-B5C5-F6B8DE340AB8}"/>
              </a:ext>
            </a:extLst>
          </p:cNvPr>
          <p:cNvSpPr>
            <a:spLocks noGrp="1"/>
          </p:cNvSpPr>
          <p:nvPr/>
        </p:nvSpPr>
        <p:spPr>
          <a:xfrm>
            <a:off x="972000" y="1556346"/>
            <a:ext cx="10248000" cy="48276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00000"/>
              </a:lnSpc>
              <a:buClr>
                <a:schemeClr val="bg1"/>
              </a:buClr>
            </a:pPr>
            <a:r>
              <a:rPr lang="en-US" sz="1600" dirty="0">
                <a:latin typeface="MS PMincho" panose="02020600040205080304" pitchFamily="18" charset="-128"/>
                <a:ea typeface="MS PMincho" panose="02020600040205080304" pitchFamily="18" charset="-128"/>
              </a:rPr>
              <a:t>The Telco customer churn dataset utilized in this project was obtained from Kaggle. This dataset encapsulates details about a hypothetical telecommunications company serving 7043 customers in California. </a:t>
            </a:r>
          </a:p>
          <a:p>
            <a:pPr algn="just">
              <a:lnSpc>
                <a:spcPct val="200000"/>
              </a:lnSpc>
              <a:buClr>
                <a:schemeClr val="bg1"/>
              </a:buClr>
            </a:pPr>
            <a:r>
              <a:rPr lang="en-US" sz="1600" dirty="0">
                <a:latin typeface="MS PMincho" panose="02020600040205080304" pitchFamily="18" charset="-128"/>
                <a:ea typeface="MS PMincho" panose="02020600040205080304" pitchFamily="18" charset="-128"/>
              </a:rPr>
              <a:t>Our dataset portraits a picture of Telco customers, offering insights into their geographical locations, tenure with the company, usage of services like phone and internet, contract types, billing preferences, and payment methods. </a:t>
            </a:r>
          </a:p>
          <a:p>
            <a:pPr algn="just">
              <a:lnSpc>
                <a:spcPct val="200000"/>
              </a:lnSpc>
              <a:buClr>
                <a:schemeClr val="bg1"/>
              </a:buClr>
            </a:pPr>
            <a:r>
              <a:rPr lang="en-US" sz="1600" dirty="0">
                <a:latin typeface="MS PMincho" panose="02020600040205080304" pitchFamily="18" charset="-128"/>
                <a:ea typeface="MS PMincho" panose="02020600040205080304" pitchFamily="18" charset="-128"/>
              </a:rPr>
              <a:t>Each entry is associated with a unique Customer ID, and the dataset includes a Churn Label indicating whether the customer has churned (0 for No, 1 for Yes) and a Churn Score representing the probability percentage of Churn Score. </a:t>
            </a:r>
          </a:p>
        </p:txBody>
      </p:sp>
    </p:spTree>
    <p:extLst>
      <p:ext uri="{BB962C8B-B14F-4D97-AF65-F5344CB8AC3E}">
        <p14:creationId xmlns:p14="http://schemas.microsoft.com/office/powerpoint/2010/main" val="4200671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40</a:t>
            </a:fld>
            <a:endParaRPr lang="en-US" dirty="0"/>
          </a:p>
        </p:txBody>
      </p:sp>
      <p:sp>
        <p:nvSpPr>
          <p:cNvPr id="3" name="Content Placeholder 2">
            <a:extLst>
              <a:ext uri="{FF2B5EF4-FFF2-40B4-BE49-F238E27FC236}">
                <a16:creationId xmlns:a16="http://schemas.microsoft.com/office/drawing/2014/main" id="{D21CD3CE-827F-821A-56CF-FB49BA26F15B}"/>
              </a:ext>
            </a:extLst>
          </p:cNvPr>
          <p:cNvSpPr>
            <a:spLocks noGrp="1"/>
          </p:cNvSpPr>
          <p:nvPr/>
        </p:nvSpPr>
        <p:spPr>
          <a:xfrm>
            <a:off x="6858000" y="2824505"/>
            <a:ext cx="4552110" cy="18846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residuals are nearly normally distributed.</a:t>
            </a:r>
          </a:p>
        </p:txBody>
      </p:sp>
      <p:pic>
        <p:nvPicPr>
          <p:cNvPr id="26626" name="Picture 2">
            <a:extLst>
              <a:ext uri="{FF2B5EF4-FFF2-40B4-BE49-F238E27FC236}">
                <a16:creationId xmlns:a16="http://schemas.microsoft.com/office/drawing/2014/main" id="{90922E30-5466-18B4-D137-312F0C76D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8" y="1910092"/>
            <a:ext cx="6546063" cy="37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930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845394" y="560048"/>
            <a:ext cx="7506126" cy="715079"/>
          </a:xfrm>
        </p:spPr>
        <p:txBody>
          <a:bodyPr/>
          <a:lstStyle/>
          <a:p>
            <a:r>
              <a:rPr lang="en-US" dirty="0"/>
              <a:t>NON – LINEAR REGRESSION</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41</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418674" y="1301732"/>
            <a:ext cx="10219276" cy="4946668"/>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Equation: Y = 39.7306 + 1.226𝑒−05 × monthly_charges^3 − 2.374𝑒−07 × total_charges^2 − 5.1239 × </a:t>
            </a:r>
            <a:r>
              <a:rPr lang="en-US" sz="2000" dirty="0" err="1">
                <a:latin typeface="MS PMincho" panose="02020600040205080304" pitchFamily="18" charset="-128"/>
                <a:ea typeface="MS PMincho" panose="02020600040205080304" pitchFamily="18" charset="-128"/>
              </a:rPr>
              <a:t>dependents_Yes</a:t>
            </a:r>
            <a:r>
              <a:rPr lang="en-US" sz="2000" dirty="0">
                <a:latin typeface="MS PMincho" panose="02020600040205080304" pitchFamily="18" charset="-128"/>
                <a:ea typeface="MS PMincho" panose="02020600040205080304" pitchFamily="18" charset="-128"/>
              </a:rPr>
              <a:t> + 18.4309 × </a:t>
            </a:r>
            <a:r>
              <a:rPr lang="en-US" sz="2000" dirty="0" err="1">
                <a:latin typeface="MS PMincho" panose="02020600040205080304" pitchFamily="18" charset="-128"/>
                <a:ea typeface="MS PMincho" panose="02020600040205080304" pitchFamily="18" charset="-128"/>
              </a:rPr>
              <a:t>phone_service_Yes</a:t>
            </a:r>
            <a:r>
              <a:rPr lang="en-US" sz="2000" dirty="0">
                <a:latin typeface="MS PMincho" panose="02020600040205080304" pitchFamily="18" charset="-128"/>
                <a:ea typeface="MS PMincho" panose="02020600040205080304" pitchFamily="18" charset="-128"/>
              </a:rPr>
              <a:t> + 21.2997 × </a:t>
            </a:r>
            <a:r>
              <a:rPr lang="en-US" sz="2000" dirty="0" err="1">
                <a:latin typeface="MS PMincho" panose="02020600040205080304" pitchFamily="18" charset="-128"/>
                <a:ea typeface="MS PMincho" panose="02020600040205080304" pitchFamily="18" charset="-128"/>
              </a:rPr>
              <a:t>multiple_lines_No_phone_service</a:t>
            </a:r>
            <a:r>
              <a:rPr lang="en-US" sz="2000" dirty="0">
                <a:latin typeface="MS PMincho" panose="02020600040205080304" pitchFamily="18" charset="-128"/>
                <a:ea typeface="MS PMincho" panose="02020600040205080304" pitchFamily="18" charset="-128"/>
              </a:rPr>
              <a:t> + 1.0476 × </a:t>
            </a:r>
            <a:r>
              <a:rPr lang="en-US" sz="2000" dirty="0" err="1">
                <a:latin typeface="MS PMincho" panose="02020600040205080304" pitchFamily="18" charset="-128"/>
                <a:ea typeface="MS PMincho" panose="02020600040205080304" pitchFamily="18" charset="-128"/>
              </a:rPr>
              <a:t>multiple_lines_Yes</a:t>
            </a:r>
            <a:r>
              <a:rPr lang="en-US" sz="2000" dirty="0">
                <a:latin typeface="MS PMincho" panose="02020600040205080304" pitchFamily="18" charset="-128"/>
                <a:ea typeface="MS PMincho" panose="02020600040205080304" pitchFamily="18" charset="-128"/>
              </a:rPr>
              <a:t> − 2.5416 × </a:t>
            </a:r>
            <a:r>
              <a:rPr lang="en-US" sz="2000" dirty="0" err="1">
                <a:latin typeface="MS PMincho" panose="02020600040205080304" pitchFamily="18" charset="-128"/>
                <a:ea typeface="MS PMincho" panose="02020600040205080304" pitchFamily="18" charset="-128"/>
              </a:rPr>
              <a:t>online_security_Yes</a:t>
            </a:r>
            <a:r>
              <a:rPr lang="en-US" sz="2000" dirty="0">
                <a:latin typeface="MS PMincho" panose="02020600040205080304" pitchFamily="18" charset="-128"/>
                <a:ea typeface="MS PMincho" panose="02020600040205080304" pitchFamily="18" charset="-128"/>
              </a:rPr>
              <a:t> − 1.6974 × </a:t>
            </a:r>
            <a:r>
              <a:rPr lang="en-US" sz="2000" dirty="0" err="1">
                <a:latin typeface="MS PMincho" panose="02020600040205080304" pitchFamily="18" charset="-128"/>
                <a:ea typeface="MS PMincho" panose="02020600040205080304" pitchFamily="18" charset="-128"/>
              </a:rPr>
              <a:t>device_protection_Yes</a:t>
            </a:r>
            <a:r>
              <a:rPr lang="en-US" sz="2000" dirty="0">
                <a:latin typeface="MS PMincho" panose="02020600040205080304" pitchFamily="18" charset="-128"/>
                <a:ea typeface="MS PMincho" panose="02020600040205080304" pitchFamily="18" charset="-128"/>
              </a:rPr>
              <a:t> − 1.6795 × </a:t>
            </a:r>
            <a:r>
              <a:rPr lang="en-US" sz="2000" dirty="0" err="1">
                <a:latin typeface="MS PMincho" panose="02020600040205080304" pitchFamily="18" charset="-128"/>
                <a:ea typeface="MS PMincho" panose="02020600040205080304" pitchFamily="18" charset="-128"/>
              </a:rPr>
              <a:t>tech_support_Yes</a:t>
            </a:r>
            <a:r>
              <a:rPr lang="en-US" sz="2000" dirty="0">
                <a:latin typeface="MS PMincho" panose="02020600040205080304" pitchFamily="18" charset="-128"/>
                <a:ea typeface="MS PMincho" panose="02020600040205080304" pitchFamily="18" charset="-128"/>
              </a:rPr>
              <a:t> − 5.6605 × </a:t>
            </a:r>
            <a:r>
              <a:rPr lang="en-US" sz="2000" dirty="0" err="1">
                <a:latin typeface="MS PMincho" panose="02020600040205080304" pitchFamily="18" charset="-128"/>
                <a:ea typeface="MS PMincho" panose="02020600040205080304" pitchFamily="18" charset="-128"/>
              </a:rPr>
              <a:t>contract_One_year</a:t>
            </a:r>
            <a:r>
              <a:rPr lang="en-US" sz="2000" dirty="0">
                <a:latin typeface="MS PMincho" panose="02020600040205080304" pitchFamily="18" charset="-128"/>
                <a:ea typeface="MS PMincho" panose="02020600040205080304" pitchFamily="18" charset="-128"/>
              </a:rPr>
              <a:t> − 5.6557 × </a:t>
            </a:r>
            <a:r>
              <a:rPr lang="en-US" sz="2000" dirty="0" err="1">
                <a:latin typeface="MS PMincho" panose="02020600040205080304" pitchFamily="18" charset="-128"/>
                <a:ea typeface="MS PMincho" panose="02020600040205080304" pitchFamily="18" charset="-128"/>
              </a:rPr>
              <a:t>contract_Two_year</a:t>
            </a:r>
            <a:r>
              <a:rPr lang="en-US" sz="2000" dirty="0">
                <a:latin typeface="MS PMincho" panose="02020600040205080304" pitchFamily="18" charset="-128"/>
                <a:ea typeface="MS PMincho" panose="02020600040205080304" pitchFamily="18" charset="-128"/>
              </a:rPr>
              <a:t> + 2.2607 × </a:t>
            </a:r>
            <a:r>
              <a:rPr lang="en-US" sz="2000" dirty="0" err="1">
                <a:latin typeface="MS PMincho" panose="02020600040205080304" pitchFamily="18" charset="-128"/>
                <a:ea typeface="MS PMincho" panose="02020600040205080304" pitchFamily="18" charset="-128"/>
              </a:rPr>
              <a:t>paperless_billing_Yes</a:t>
            </a:r>
            <a:r>
              <a:rPr lang="en-US" sz="2000" dirty="0">
                <a:latin typeface="MS PMincho" panose="02020600040205080304" pitchFamily="18" charset="-128"/>
                <a:ea typeface="MS PMincho" panose="02020600040205080304" pitchFamily="18" charset="-128"/>
              </a:rPr>
              <a:t> + 2.5022 × </a:t>
            </a:r>
            <a:r>
              <a:rPr lang="en-US" sz="2000" dirty="0" err="1">
                <a:latin typeface="MS PMincho" panose="02020600040205080304" pitchFamily="18" charset="-128"/>
                <a:ea typeface="MS PMincho" panose="02020600040205080304" pitchFamily="18" charset="-128"/>
              </a:rPr>
              <a:t>payment_method_Electronic_check</a:t>
            </a:r>
            <a:endParaRPr lang="en-US" sz="2000" dirty="0">
              <a:latin typeface="MS PMincho" panose="02020600040205080304" pitchFamily="18" charset="-128"/>
              <a:ea typeface="MS PMincho" panose="02020600040205080304" pitchFamily="18" charset="-128"/>
            </a:endParaRP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Performance Metrics: R^2 : 0.124</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Non – linear regression also doesn’t make a change in model performance.</a:t>
            </a:r>
          </a:p>
        </p:txBody>
      </p:sp>
    </p:spTree>
    <p:extLst>
      <p:ext uri="{BB962C8B-B14F-4D97-AF65-F5344CB8AC3E}">
        <p14:creationId xmlns:p14="http://schemas.microsoft.com/office/powerpoint/2010/main" val="3051499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42</a:t>
            </a:fld>
            <a:endParaRPr lang="en-US" dirty="0"/>
          </a:p>
        </p:txBody>
      </p:sp>
      <p:sp>
        <p:nvSpPr>
          <p:cNvPr id="4" name="Content Placeholder 2">
            <a:extLst>
              <a:ext uri="{FF2B5EF4-FFF2-40B4-BE49-F238E27FC236}">
                <a16:creationId xmlns:a16="http://schemas.microsoft.com/office/drawing/2014/main" id="{C607ECF3-9212-DF53-5326-6017295A5029}"/>
              </a:ext>
            </a:extLst>
          </p:cNvPr>
          <p:cNvSpPr>
            <a:spLocks noGrp="1"/>
          </p:cNvSpPr>
          <p:nvPr/>
        </p:nvSpPr>
        <p:spPr>
          <a:xfrm>
            <a:off x="666220" y="1606766"/>
            <a:ext cx="4821237" cy="261056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1800" dirty="0">
                <a:latin typeface="MS PMincho" panose="02020600040205080304" pitchFamily="18" charset="-128"/>
                <a:ea typeface="MS PMincho" panose="02020600040205080304" pitchFamily="18" charset="-128"/>
              </a:rPr>
              <a:t>The metrics doesn't have a significant change even after using a non - linear approach.</a:t>
            </a:r>
          </a:p>
        </p:txBody>
      </p:sp>
      <p:sp>
        <p:nvSpPr>
          <p:cNvPr id="6" name="Title 4">
            <a:extLst>
              <a:ext uri="{FF2B5EF4-FFF2-40B4-BE49-F238E27FC236}">
                <a16:creationId xmlns:a16="http://schemas.microsoft.com/office/drawing/2014/main" id="{D9EADFD2-710C-AA5F-CDC2-D7513460F0EE}"/>
              </a:ext>
            </a:extLst>
          </p:cNvPr>
          <p:cNvSpPr>
            <a:spLocks noGrp="1"/>
          </p:cNvSpPr>
          <p:nvPr>
            <p:ph type="title"/>
          </p:nvPr>
        </p:nvSpPr>
        <p:spPr>
          <a:xfrm>
            <a:off x="837005" y="342940"/>
            <a:ext cx="7506126" cy="715079"/>
          </a:xfrm>
        </p:spPr>
        <p:txBody>
          <a:bodyPr/>
          <a:lstStyle/>
          <a:p>
            <a:r>
              <a:rPr lang="en-US" dirty="0"/>
              <a:t>NON – LINEAR REGRESSION</a:t>
            </a:r>
          </a:p>
        </p:txBody>
      </p:sp>
      <p:pic>
        <p:nvPicPr>
          <p:cNvPr id="9" name="Picture 8">
            <a:extLst>
              <a:ext uri="{FF2B5EF4-FFF2-40B4-BE49-F238E27FC236}">
                <a16:creationId xmlns:a16="http://schemas.microsoft.com/office/drawing/2014/main" id="{D9D7A4E0-9E85-3A33-010B-9222DA166994}"/>
              </a:ext>
            </a:extLst>
          </p:cNvPr>
          <p:cNvPicPr>
            <a:picLocks noChangeAspect="1"/>
          </p:cNvPicPr>
          <p:nvPr/>
        </p:nvPicPr>
        <p:blipFill>
          <a:blip r:embed="rId2"/>
          <a:stretch>
            <a:fillRect/>
          </a:stretch>
        </p:blipFill>
        <p:spPr>
          <a:xfrm>
            <a:off x="6704545" y="1346598"/>
            <a:ext cx="4319508" cy="4777365"/>
          </a:xfrm>
          <a:prstGeom prst="rect">
            <a:avLst/>
          </a:prstGeom>
        </p:spPr>
      </p:pic>
      <p:pic>
        <p:nvPicPr>
          <p:cNvPr id="12" name="Picture 11">
            <a:extLst>
              <a:ext uri="{FF2B5EF4-FFF2-40B4-BE49-F238E27FC236}">
                <a16:creationId xmlns:a16="http://schemas.microsoft.com/office/drawing/2014/main" id="{6F5C560E-A109-984F-3A24-E9D7501534EB}"/>
              </a:ext>
            </a:extLst>
          </p:cNvPr>
          <p:cNvPicPr>
            <a:picLocks noChangeAspect="1"/>
          </p:cNvPicPr>
          <p:nvPr/>
        </p:nvPicPr>
        <p:blipFill>
          <a:blip r:embed="rId3"/>
          <a:stretch>
            <a:fillRect/>
          </a:stretch>
        </p:blipFill>
        <p:spPr>
          <a:xfrm>
            <a:off x="3483223" y="3798116"/>
            <a:ext cx="2004234" cy="1333616"/>
          </a:xfrm>
          <a:prstGeom prst="rect">
            <a:avLst/>
          </a:prstGeom>
        </p:spPr>
      </p:pic>
    </p:spTree>
    <p:extLst>
      <p:ext uri="{BB962C8B-B14F-4D97-AF65-F5344CB8AC3E}">
        <p14:creationId xmlns:p14="http://schemas.microsoft.com/office/powerpoint/2010/main" val="1497560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43</a:t>
            </a:fld>
            <a:endParaRPr lang="en-US" dirty="0"/>
          </a:p>
        </p:txBody>
      </p:sp>
      <p:sp>
        <p:nvSpPr>
          <p:cNvPr id="3" name="Content Placeholder 2">
            <a:extLst>
              <a:ext uri="{FF2B5EF4-FFF2-40B4-BE49-F238E27FC236}">
                <a16:creationId xmlns:a16="http://schemas.microsoft.com/office/drawing/2014/main" id="{D21CD3CE-827F-821A-56CF-FB49BA26F15B}"/>
              </a:ext>
            </a:extLst>
          </p:cNvPr>
          <p:cNvSpPr>
            <a:spLocks noGrp="1"/>
          </p:cNvSpPr>
          <p:nvPr/>
        </p:nvSpPr>
        <p:spPr>
          <a:xfrm>
            <a:off x="6746240" y="1701826"/>
            <a:ext cx="4552110" cy="4130013"/>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residuals are showing a banding pattern for Predicted Churn Score. This pattern indicates that the constant variability condition is not met.</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model overestimates lower churn score and underestimates higher churn score values.</a:t>
            </a:r>
          </a:p>
        </p:txBody>
      </p:sp>
      <p:pic>
        <p:nvPicPr>
          <p:cNvPr id="4098" name="Picture 2">
            <a:extLst>
              <a:ext uri="{FF2B5EF4-FFF2-40B4-BE49-F238E27FC236}">
                <a16:creationId xmlns:a16="http://schemas.microsoft.com/office/drawing/2014/main" id="{DFB12921-BFC5-8C30-4C73-F3E6D674F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56" y="1801885"/>
            <a:ext cx="5741126" cy="325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198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44</a:t>
            </a:fld>
            <a:endParaRPr lang="en-US" dirty="0"/>
          </a:p>
        </p:txBody>
      </p:sp>
      <p:sp>
        <p:nvSpPr>
          <p:cNvPr id="3" name="Content Placeholder 2">
            <a:extLst>
              <a:ext uri="{FF2B5EF4-FFF2-40B4-BE49-F238E27FC236}">
                <a16:creationId xmlns:a16="http://schemas.microsoft.com/office/drawing/2014/main" id="{D21CD3CE-827F-821A-56CF-FB49BA26F15B}"/>
              </a:ext>
            </a:extLst>
          </p:cNvPr>
          <p:cNvSpPr>
            <a:spLocks noGrp="1"/>
          </p:cNvSpPr>
          <p:nvPr/>
        </p:nvSpPr>
        <p:spPr>
          <a:xfrm>
            <a:off x="612028" y="1915151"/>
            <a:ext cx="4552110" cy="355089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distribution of both plots are entirely different.</a:t>
            </a:r>
          </a:p>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model predictions are highly clustered around 40 to 80.</a:t>
            </a:r>
          </a:p>
        </p:txBody>
      </p:sp>
      <p:pic>
        <p:nvPicPr>
          <p:cNvPr id="9218" name="Picture 2">
            <a:extLst>
              <a:ext uri="{FF2B5EF4-FFF2-40B4-BE49-F238E27FC236}">
                <a16:creationId xmlns:a16="http://schemas.microsoft.com/office/drawing/2014/main" id="{3DC844C1-A00A-9796-25CE-D7894EC83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18" y="1940303"/>
            <a:ext cx="5248503" cy="297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129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4" y="560048"/>
            <a:ext cx="6449486" cy="715079"/>
          </a:xfrm>
        </p:spPr>
        <p:txBody>
          <a:bodyPr/>
          <a:lstStyle/>
          <a:p>
            <a:r>
              <a:rPr lang="en-US" dirty="0"/>
              <a:t>MODEL DIAGNOSTICS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45</a:t>
            </a:fld>
            <a:endParaRPr lang="en-US" dirty="0"/>
          </a:p>
        </p:txBody>
      </p:sp>
      <p:sp>
        <p:nvSpPr>
          <p:cNvPr id="3" name="Content Placeholder 2">
            <a:extLst>
              <a:ext uri="{FF2B5EF4-FFF2-40B4-BE49-F238E27FC236}">
                <a16:creationId xmlns:a16="http://schemas.microsoft.com/office/drawing/2014/main" id="{D21CD3CE-827F-821A-56CF-FB49BA26F15B}"/>
              </a:ext>
            </a:extLst>
          </p:cNvPr>
          <p:cNvSpPr>
            <a:spLocks noGrp="1"/>
          </p:cNvSpPr>
          <p:nvPr/>
        </p:nvSpPr>
        <p:spPr>
          <a:xfrm>
            <a:off x="6858000" y="2468905"/>
            <a:ext cx="4552110" cy="18846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50000"/>
              </a:lnSpc>
              <a:buClr>
                <a:schemeClr val="bg1"/>
              </a:buClr>
            </a:pPr>
            <a:r>
              <a:rPr lang="en-US" sz="2000" dirty="0">
                <a:latin typeface="MS PMincho" panose="02020600040205080304" pitchFamily="18" charset="-128"/>
                <a:ea typeface="MS PMincho" panose="02020600040205080304" pitchFamily="18" charset="-128"/>
              </a:rPr>
              <a:t>The residuals are nearly normally distributed.</a:t>
            </a:r>
          </a:p>
        </p:txBody>
      </p:sp>
      <p:pic>
        <p:nvPicPr>
          <p:cNvPr id="4" name="Picture 4">
            <a:extLst>
              <a:ext uri="{FF2B5EF4-FFF2-40B4-BE49-F238E27FC236}">
                <a16:creationId xmlns:a16="http://schemas.microsoft.com/office/drawing/2014/main" id="{8E5AB280-4F4A-566E-3380-744ED2DE7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99" y="1681352"/>
            <a:ext cx="6098810" cy="345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552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082033" y="608075"/>
            <a:ext cx="3926196" cy="644653"/>
          </a:xfrm>
        </p:spPr>
        <p:txBody>
          <a:bodyPr/>
          <a:lstStyle/>
          <a:p>
            <a:r>
              <a:rPr lang="en-US" dirty="0"/>
              <a:t>CONCLUSION</a:t>
            </a:r>
          </a:p>
        </p:txBody>
      </p:sp>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46</a:t>
            </a:fld>
            <a:endParaRPr lang="en-US" dirty="0"/>
          </a:p>
        </p:txBody>
      </p:sp>
      <p:sp>
        <p:nvSpPr>
          <p:cNvPr id="28" name="Content Placeholder 2">
            <a:extLst>
              <a:ext uri="{FF2B5EF4-FFF2-40B4-BE49-F238E27FC236}">
                <a16:creationId xmlns:a16="http://schemas.microsoft.com/office/drawing/2014/main" id="{5DB3CF74-7AAB-4AF6-B5C5-F6B8DE340AB8}"/>
              </a:ext>
            </a:extLst>
          </p:cNvPr>
          <p:cNvSpPr>
            <a:spLocks noGrp="1"/>
          </p:cNvSpPr>
          <p:nvPr/>
        </p:nvSpPr>
        <p:spPr>
          <a:xfrm>
            <a:off x="972000" y="1556347"/>
            <a:ext cx="10248000" cy="41312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50000"/>
              </a:lnSpc>
              <a:buClr>
                <a:schemeClr val="bg1"/>
              </a:buClr>
            </a:pPr>
            <a:r>
              <a:rPr lang="en-US" dirty="0">
                <a:latin typeface="MS PMincho" panose="02020600040205080304" pitchFamily="18" charset="-128"/>
                <a:ea typeface="MS PMincho" panose="02020600040205080304" pitchFamily="18" charset="-128"/>
              </a:rPr>
              <a:t>The five models, including linear and non-linear approaches, did not result in a significant improvement in predicting churn score.</a:t>
            </a:r>
          </a:p>
          <a:p>
            <a:pPr algn="just">
              <a:lnSpc>
                <a:spcPct val="150000"/>
              </a:lnSpc>
              <a:buClr>
                <a:schemeClr val="bg1"/>
              </a:buClr>
            </a:pPr>
            <a:r>
              <a:rPr lang="en-US" dirty="0">
                <a:latin typeface="MS PMincho" panose="02020600040205080304" pitchFamily="18" charset="-128"/>
                <a:ea typeface="MS PMincho" panose="02020600040205080304" pitchFamily="18" charset="-128"/>
              </a:rPr>
              <a:t>The R^2 values across models are relatively low, indicating that the models explain only a small portion of the variance in the target variable.</a:t>
            </a:r>
          </a:p>
          <a:p>
            <a:pPr algn="just">
              <a:lnSpc>
                <a:spcPct val="150000"/>
              </a:lnSpc>
              <a:buClr>
                <a:schemeClr val="bg1"/>
              </a:buClr>
            </a:pPr>
            <a:r>
              <a:rPr lang="en-US" dirty="0">
                <a:latin typeface="MS PMincho" panose="02020600040205080304" pitchFamily="18" charset="-128"/>
                <a:ea typeface="MS PMincho" panose="02020600040205080304" pitchFamily="18" charset="-128"/>
              </a:rPr>
              <a:t>The features considered in these models may not be sufficient to capture the complexities of the underlying patterns, and hence more features may be necessary for a better model building.</a:t>
            </a:r>
          </a:p>
        </p:txBody>
      </p:sp>
    </p:spTree>
    <p:extLst>
      <p:ext uri="{BB962C8B-B14F-4D97-AF65-F5344CB8AC3E}">
        <p14:creationId xmlns:p14="http://schemas.microsoft.com/office/powerpoint/2010/main" val="57028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082032" y="608075"/>
            <a:ext cx="10061455" cy="644653"/>
          </a:xfrm>
        </p:spPr>
        <p:txBody>
          <a:bodyPr/>
          <a:lstStyle/>
          <a:p>
            <a:r>
              <a:rPr lang="en-US" dirty="0"/>
              <a:t>FEATUREs OVERVIEW</a:t>
            </a:r>
          </a:p>
        </p:txBody>
      </p:sp>
      <p:sp>
        <p:nvSpPr>
          <p:cNvPr id="2" name="Slide Number Placeholder 1">
            <a:extLst>
              <a:ext uri="{FF2B5EF4-FFF2-40B4-BE49-F238E27FC236}">
                <a16:creationId xmlns:a16="http://schemas.microsoft.com/office/drawing/2014/main" id="{6F163791-3D3E-79D2-1B1E-FB0CA331C409}"/>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5</a:t>
            </a:fld>
            <a:endParaRPr lang="en-US" dirty="0"/>
          </a:p>
        </p:txBody>
      </p:sp>
      <p:sp>
        <p:nvSpPr>
          <p:cNvPr id="28" name="Content Placeholder 2">
            <a:extLst>
              <a:ext uri="{FF2B5EF4-FFF2-40B4-BE49-F238E27FC236}">
                <a16:creationId xmlns:a16="http://schemas.microsoft.com/office/drawing/2014/main" id="{5DB3CF74-7AAB-4AF6-B5C5-F6B8DE340AB8}"/>
              </a:ext>
            </a:extLst>
          </p:cNvPr>
          <p:cNvSpPr>
            <a:spLocks noGrp="1"/>
          </p:cNvSpPr>
          <p:nvPr/>
        </p:nvSpPr>
        <p:spPr>
          <a:xfrm>
            <a:off x="972000" y="1556346"/>
            <a:ext cx="10248000" cy="430755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50000"/>
              </a:lnSpc>
              <a:buClr>
                <a:schemeClr val="bg1"/>
              </a:buClr>
            </a:pPr>
            <a:r>
              <a:rPr lang="en-US" sz="1600" dirty="0">
                <a:latin typeface="MS PMincho" panose="02020600040205080304" pitchFamily="18" charset="-128"/>
                <a:ea typeface="MS PMincho" panose="02020600040205080304" pitchFamily="18" charset="-128"/>
              </a:rPr>
              <a:t>The dataset contains 33 columns providing detailed insights into the customer base of a fictional telecom company. </a:t>
            </a:r>
          </a:p>
          <a:p>
            <a:pPr algn="just">
              <a:lnSpc>
                <a:spcPct val="150000"/>
              </a:lnSpc>
              <a:buClr>
                <a:schemeClr val="bg1"/>
              </a:buClr>
            </a:pPr>
            <a:r>
              <a:rPr lang="en-US" sz="1600" dirty="0">
                <a:latin typeface="MS PMincho" panose="02020600040205080304" pitchFamily="18" charset="-128"/>
                <a:ea typeface="MS PMincho" panose="02020600040205080304" pitchFamily="18" charset="-128"/>
              </a:rPr>
              <a:t>Key demographic information such as customer location, gender, and senior citizen status is included. </a:t>
            </a:r>
          </a:p>
          <a:p>
            <a:pPr algn="just">
              <a:lnSpc>
                <a:spcPct val="150000"/>
              </a:lnSpc>
              <a:buClr>
                <a:schemeClr val="bg1"/>
              </a:buClr>
            </a:pPr>
            <a:r>
              <a:rPr lang="en-US" sz="1600" dirty="0">
                <a:latin typeface="MS PMincho" panose="02020600040205080304" pitchFamily="18" charset="-128"/>
                <a:ea typeface="MS PMincho" panose="02020600040205080304" pitchFamily="18" charset="-128"/>
              </a:rPr>
              <a:t>The dataset also delves into the specifics of services subscribed to, including phone and internet services, with details on the type of internet connection and additional features like online security and streaming services.</a:t>
            </a:r>
          </a:p>
          <a:p>
            <a:pPr algn="just">
              <a:lnSpc>
                <a:spcPct val="150000"/>
              </a:lnSpc>
              <a:buClr>
                <a:schemeClr val="bg1"/>
              </a:buClr>
            </a:pPr>
            <a:r>
              <a:rPr lang="en-US" sz="1600" dirty="0">
                <a:latin typeface="MS PMincho" panose="02020600040205080304" pitchFamily="18" charset="-128"/>
                <a:ea typeface="MS PMincho" panose="02020600040205080304" pitchFamily="18" charset="-128"/>
              </a:rPr>
              <a:t>Contract terms, billing preferences, payment methods, and financial aspects like monthly and total charges are thoroughly documented. The churn-related columns, including churn label and churn score, offer a crucial perspective on customer retention. </a:t>
            </a:r>
          </a:p>
          <a:p>
            <a:pPr algn="just">
              <a:lnSpc>
                <a:spcPct val="150000"/>
              </a:lnSpc>
              <a:buClr>
                <a:schemeClr val="bg1"/>
              </a:buClr>
            </a:pPr>
            <a:r>
              <a:rPr lang="en-US" sz="1600" dirty="0">
                <a:latin typeface="MS PMincho" panose="02020600040205080304" pitchFamily="18" charset="-128"/>
                <a:ea typeface="MS PMincho" panose="02020600040205080304" pitchFamily="18" charset="-128"/>
              </a:rPr>
              <a:t>Moreover, the dataset also contains Customer Lifetime Value (CLTV) index and reasons for customer churn, contributing to a comprehensive understanding of customer dynamics within the telecommunications domain</a:t>
            </a:r>
            <a:endParaRPr lang="en-IN" sz="1600" dirty="0">
              <a:latin typeface="MS PMincho" panose="02020600040205080304" pitchFamily="18" charset="-128"/>
              <a:ea typeface="MS PMincho" panose="02020600040205080304" pitchFamily="18" charset="-128"/>
            </a:endParaRPr>
          </a:p>
        </p:txBody>
      </p:sp>
    </p:spTree>
    <p:extLst>
      <p:ext uri="{BB962C8B-B14F-4D97-AF65-F5344CB8AC3E}">
        <p14:creationId xmlns:p14="http://schemas.microsoft.com/office/powerpoint/2010/main" val="1171148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5" y="560048"/>
            <a:ext cx="6345182" cy="715079"/>
          </a:xfrm>
        </p:spPr>
        <p:txBody>
          <a:bodyPr/>
          <a:lstStyle/>
          <a:p>
            <a:r>
              <a:rPr lang="en-US" dirty="0"/>
              <a:t>DATA PREPROCESSING</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6</a:t>
            </a:fld>
            <a:endParaRPr lang="en-US" dirty="0"/>
          </a:p>
        </p:txBody>
      </p:sp>
      <p:pic>
        <p:nvPicPr>
          <p:cNvPr id="24" name="Picture 23">
            <a:extLst>
              <a:ext uri="{FF2B5EF4-FFF2-40B4-BE49-F238E27FC236}">
                <a16:creationId xmlns:a16="http://schemas.microsoft.com/office/drawing/2014/main" id="{F37A816B-49D9-777F-1B8F-1B4CF7774256}"/>
              </a:ext>
            </a:extLst>
          </p:cNvPr>
          <p:cNvPicPr>
            <a:picLocks noChangeAspect="1"/>
          </p:cNvPicPr>
          <p:nvPr/>
        </p:nvPicPr>
        <p:blipFill>
          <a:blip r:embed="rId2"/>
          <a:stretch>
            <a:fillRect/>
          </a:stretch>
        </p:blipFill>
        <p:spPr>
          <a:xfrm>
            <a:off x="6609644" y="1858161"/>
            <a:ext cx="4882516" cy="3141677"/>
          </a:xfrm>
          <a:prstGeom prst="rect">
            <a:avLst/>
          </a:prstGeom>
        </p:spPr>
      </p:pic>
      <p:sp>
        <p:nvSpPr>
          <p:cNvPr id="26" name="Content Placeholder 2">
            <a:extLst>
              <a:ext uri="{FF2B5EF4-FFF2-40B4-BE49-F238E27FC236}">
                <a16:creationId xmlns:a16="http://schemas.microsoft.com/office/drawing/2014/main" id="{C8AD67D2-52D2-B1B2-95DE-4B885E014EE3}"/>
              </a:ext>
            </a:extLst>
          </p:cNvPr>
          <p:cNvSpPr>
            <a:spLocks noGrp="1"/>
          </p:cNvSpPr>
          <p:nvPr/>
        </p:nvSpPr>
        <p:spPr>
          <a:xfrm>
            <a:off x="972000" y="1782849"/>
            <a:ext cx="5202297" cy="322537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00000"/>
              </a:lnSpc>
              <a:buClr>
                <a:schemeClr val="bg1"/>
              </a:buClr>
            </a:pPr>
            <a:r>
              <a:rPr lang="en-US" sz="2000" dirty="0">
                <a:latin typeface="MS PMincho" panose="02020600040205080304" pitchFamily="18" charset="-128"/>
                <a:ea typeface="MS PMincho" panose="02020600040205080304" pitchFamily="18" charset="-128"/>
              </a:rPr>
              <a:t>Converting column names and values</a:t>
            </a:r>
          </a:p>
          <a:p>
            <a:pPr algn="just">
              <a:lnSpc>
                <a:spcPct val="200000"/>
              </a:lnSpc>
              <a:buClr>
                <a:schemeClr val="bg1"/>
              </a:buClr>
            </a:pPr>
            <a:r>
              <a:rPr lang="en-US" sz="2000" dirty="0">
                <a:latin typeface="MS PMincho" panose="02020600040205080304" pitchFamily="18" charset="-128"/>
                <a:ea typeface="MS PMincho" panose="02020600040205080304" pitchFamily="18" charset="-128"/>
              </a:rPr>
              <a:t>Missing Value Analysis</a:t>
            </a:r>
          </a:p>
          <a:p>
            <a:pPr algn="just">
              <a:lnSpc>
                <a:spcPct val="200000"/>
              </a:lnSpc>
              <a:buClr>
                <a:schemeClr val="bg1"/>
              </a:buClr>
            </a:pPr>
            <a:r>
              <a:rPr lang="en-US" sz="2000" dirty="0">
                <a:latin typeface="MS PMincho" panose="02020600040205080304" pitchFamily="18" charset="-128"/>
                <a:ea typeface="MS PMincho" panose="02020600040205080304" pitchFamily="18" charset="-128"/>
              </a:rPr>
              <a:t>Dropping redundant columns</a:t>
            </a:r>
          </a:p>
          <a:p>
            <a:pPr algn="just">
              <a:lnSpc>
                <a:spcPct val="200000"/>
              </a:lnSpc>
              <a:buClr>
                <a:schemeClr val="bg1"/>
              </a:buClr>
            </a:pPr>
            <a:r>
              <a:rPr lang="en-US" sz="2000" dirty="0">
                <a:latin typeface="MS PMincho" panose="02020600040205080304" pitchFamily="18" charset="-128"/>
                <a:ea typeface="MS PMincho" panose="02020600040205080304" pitchFamily="18" charset="-128"/>
              </a:rPr>
              <a:t>Type Casting</a:t>
            </a:r>
          </a:p>
        </p:txBody>
      </p:sp>
    </p:spTree>
    <p:extLst>
      <p:ext uri="{BB962C8B-B14F-4D97-AF65-F5344CB8AC3E}">
        <p14:creationId xmlns:p14="http://schemas.microsoft.com/office/powerpoint/2010/main" val="71427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5" y="560048"/>
            <a:ext cx="6345182" cy="715079"/>
          </a:xfrm>
        </p:spPr>
        <p:txBody>
          <a:bodyPr/>
          <a:lstStyle/>
          <a:p>
            <a:r>
              <a:rPr lang="en-US" dirty="0"/>
              <a:t>DATA PREPROCESSING</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7</a:t>
            </a:fld>
            <a:endParaRPr lang="en-US" dirty="0"/>
          </a:p>
        </p:txBody>
      </p:sp>
      <p:sp>
        <p:nvSpPr>
          <p:cNvPr id="26" name="Content Placeholder 2">
            <a:extLst>
              <a:ext uri="{FF2B5EF4-FFF2-40B4-BE49-F238E27FC236}">
                <a16:creationId xmlns:a16="http://schemas.microsoft.com/office/drawing/2014/main" id="{C8AD67D2-52D2-B1B2-95DE-4B885E014EE3}"/>
              </a:ext>
            </a:extLst>
          </p:cNvPr>
          <p:cNvSpPr>
            <a:spLocks noGrp="1"/>
          </p:cNvSpPr>
          <p:nvPr/>
        </p:nvSpPr>
        <p:spPr>
          <a:xfrm>
            <a:off x="972000" y="1491016"/>
            <a:ext cx="10205081" cy="4627679"/>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200000"/>
              </a:lnSpc>
              <a:buClr>
                <a:schemeClr val="bg1"/>
              </a:buClr>
            </a:pPr>
            <a:r>
              <a:rPr lang="en-US" sz="2000" dirty="0">
                <a:latin typeface="MS PMincho" panose="02020600040205080304" pitchFamily="18" charset="-128"/>
                <a:ea typeface="MS PMincho" panose="02020600040205080304" pitchFamily="18" charset="-128"/>
              </a:rPr>
              <a:t>Converting column names and values</a:t>
            </a:r>
          </a:p>
          <a:p>
            <a:pPr lvl="1" algn="just">
              <a:lnSpc>
                <a:spcPct val="200000"/>
              </a:lnSpc>
              <a:buClr>
                <a:schemeClr val="bg1"/>
              </a:buClr>
            </a:pPr>
            <a:r>
              <a:rPr lang="en-US" sz="2000" dirty="0">
                <a:latin typeface="MS PMincho" panose="02020600040205080304" pitchFamily="18" charset="-128"/>
                <a:ea typeface="MS PMincho" panose="02020600040205080304" pitchFamily="18" charset="-128"/>
              </a:rPr>
              <a:t>Convert column names into lower case and replace hyphen or empty spaces with underscore</a:t>
            </a:r>
          </a:p>
          <a:p>
            <a:pPr algn="just">
              <a:lnSpc>
                <a:spcPct val="200000"/>
              </a:lnSpc>
              <a:buClr>
                <a:schemeClr val="bg1"/>
              </a:buClr>
            </a:pPr>
            <a:r>
              <a:rPr lang="en-US" sz="2000" dirty="0">
                <a:latin typeface="MS PMincho" panose="02020600040205080304" pitchFamily="18" charset="-128"/>
                <a:ea typeface="MS PMincho" panose="02020600040205080304" pitchFamily="18" charset="-128"/>
              </a:rPr>
              <a:t>Missing Value Analysis</a:t>
            </a:r>
          </a:p>
          <a:p>
            <a:pPr lvl="1" algn="just">
              <a:lnSpc>
                <a:spcPct val="200000"/>
              </a:lnSpc>
              <a:buClr>
                <a:schemeClr val="bg1"/>
              </a:buClr>
            </a:pPr>
            <a:r>
              <a:rPr lang="en-US" sz="2000" dirty="0">
                <a:latin typeface="MS PMincho" panose="02020600040205080304" pitchFamily="18" charset="-128"/>
                <a:ea typeface="MS PMincho" panose="02020600040205080304" pitchFamily="18" charset="-128"/>
              </a:rPr>
              <a:t>There were no missing values found in the dataset.</a:t>
            </a:r>
          </a:p>
          <a:p>
            <a:pPr algn="just">
              <a:lnSpc>
                <a:spcPct val="200000"/>
              </a:lnSpc>
              <a:buClr>
                <a:schemeClr val="bg1"/>
              </a:buClr>
            </a:pPr>
            <a:r>
              <a:rPr lang="en-US" sz="2000" dirty="0">
                <a:latin typeface="MS PMincho" panose="02020600040205080304" pitchFamily="18" charset="-128"/>
                <a:ea typeface="MS PMincho" panose="02020600040205080304" pitchFamily="18" charset="-128"/>
              </a:rPr>
              <a:t>Dropping redundant columns</a:t>
            </a:r>
          </a:p>
          <a:p>
            <a:pPr lvl="1" algn="just">
              <a:lnSpc>
                <a:spcPct val="200000"/>
              </a:lnSpc>
              <a:buClr>
                <a:schemeClr val="bg1"/>
              </a:buClr>
            </a:pPr>
            <a:r>
              <a:rPr lang="en-US" sz="2000" dirty="0">
                <a:latin typeface="MS PMincho" panose="02020600040205080304" pitchFamily="18" charset="-128"/>
                <a:ea typeface="MS PMincho" panose="02020600040205080304" pitchFamily="18" charset="-128"/>
              </a:rPr>
              <a:t>Dropped columns like Customer ID, Country, State, Churn Reason etc..., which were not relevant for model building  </a:t>
            </a:r>
          </a:p>
          <a:p>
            <a:pPr algn="just">
              <a:lnSpc>
                <a:spcPct val="200000"/>
              </a:lnSpc>
              <a:buClr>
                <a:schemeClr val="bg1"/>
              </a:buClr>
            </a:pPr>
            <a:r>
              <a:rPr lang="en-US" sz="2000" dirty="0">
                <a:latin typeface="MS PMincho" panose="02020600040205080304" pitchFamily="18" charset="-128"/>
                <a:ea typeface="MS PMincho" panose="02020600040205080304" pitchFamily="18" charset="-128"/>
              </a:rPr>
              <a:t>Type Casting</a:t>
            </a:r>
          </a:p>
          <a:p>
            <a:pPr lvl="1" algn="just">
              <a:lnSpc>
                <a:spcPct val="200000"/>
              </a:lnSpc>
              <a:buClr>
                <a:schemeClr val="bg1"/>
              </a:buClr>
            </a:pPr>
            <a:r>
              <a:rPr lang="en-US" sz="2000" dirty="0">
                <a:latin typeface="MS PMincho" panose="02020600040205080304" pitchFamily="18" charset="-128"/>
                <a:ea typeface="MS PMincho" panose="02020600040205080304" pitchFamily="18" charset="-128"/>
              </a:rPr>
              <a:t>Total Charges where considered as a string type and hence changed it to float.</a:t>
            </a:r>
          </a:p>
        </p:txBody>
      </p:sp>
    </p:spTree>
    <p:extLst>
      <p:ext uri="{BB962C8B-B14F-4D97-AF65-F5344CB8AC3E}">
        <p14:creationId xmlns:p14="http://schemas.microsoft.com/office/powerpoint/2010/main" val="1088867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5" y="560048"/>
            <a:ext cx="6345182" cy="715079"/>
          </a:xfrm>
        </p:spPr>
        <p:txBody>
          <a:bodyPr/>
          <a:lstStyle/>
          <a:p>
            <a:r>
              <a:rPr lang="en-US" dirty="0"/>
              <a:t>UNIVARIATE ANALYSIS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8</a:t>
            </a:fld>
            <a:endParaRPr lang="en-US" dirty="0"/>
          </a:p>
        </p:txBody>
      </p:sp>
      <p:pic>
        <p:nvPicPr>
          <p:cNvPr id="9" name="Picture 8">
            <a:extLst>
              <a:ext uri="{FF2B5EF4-FFF2-40B4-BE49-F238E27FC236}">
                <a16:creationId xmlns:a16="http://schemas.microsoft.com/office/drawing/2014/main" id="{08DC2F2E-0EF0-12B7-C106-4AEB84B1A063}"/>
              </a:ext>
            </a:extLst>
          </p:cNvPr>
          <p:cNvPicPr>
            <a:picLocks noChangeAspect="1"/>
          </p:cNvPicPr>
          <p:nvPr/>
        </p:nvPicPr>
        <p:blipFill>
          <a:blip r:embed="rId2"/>
          <a:stretch>
            <a:fillRect/>
          </a:stretch>
        </p:blipFill>
        <p:spPr>
          <a:xfrm>
            <a:off x="818734" y="1609561"/>
            <a:ext cx="4998408" cy="2915071"/>
          </a:xfrm>
          <a:prstGeom prst="rect">
            <a:avLst/>
          </a:prstGeom>
        </p:spPr>
      </p:pic>
      <p:pic>
        <p:nvPicPr>
          <p:cNvPr id="11" name="Picture 10">
            <a:extLst>
              <a:ext uri="{FF2B5EF4-FFF2-40B4-BE49-F238E27FC236}">
                <a16:creationId xmlns:a16="http://schemas.microsoft.com/office/drawing/2014/main" id="{4925A66A-4639-55DA-A9E1-AC0ED2A8F850}"/>
              </a:ext>
            </a:extLst>
          </p:cNvPr>
          <p:cNvPicPr>
            <a:picLocks noChangeAspect="1"/>
          </p:cNvPicPr>
          <p:nvPr/>
        </p:nvPicPr>
        <p:blipFill>
          <a:blip r:embed="rId3"/>
          <a:stretch>
            <a:fillRect/>
          </a:stretch>
        </p:blipFill>
        <p:spPr>
          <a:xfrm>
            <a:off x="6374860" y="1609561"/>
            <a:ext cx="4998407" cy="2915071"/>
          </a:xfrm>
          <a:prstGeom prst="rect">
            <a:avLst/>
          </a:prstGeom>
        </p:spPr>
      </p:pic>
      <p:sp>
        <p:nvSpPr>
          <p:cNvPr id="13" name="Content Placeholder 2">
            <a:extLst>
              <a:ext uri="{FF2B5EF4-FFF2-40B4-BE49-F238E27FC236}">
                <a16:creationId xmlns:a16="http://schemas.microsoft.com/office/drawing/2014/main" id="{67B73E54-45C2-0387-1815-6729F0E4DEE3}"/>
              </a:ext>
            </a:extLst>
          </p:cNvPr>
          <p:cNvSpPr>
            <a:spLocks noGrp="1"/>
          </p:cNvSpPr>
          <p:nvPr/>
        </p:nvSpPr>
        <p:spPr>
          <a:xfrm>
            <a:off x="1079075" y="5022158"/>
            <a:ext cx="10107734" cy="139809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10000"/>
              </a:lnSpc>
              <a:buClr>
                <a:schemeClr val="bg1"/>
              </a:buClr>
            </a:pPr>
            <a:r>
              <a:rPr lang="en-US" sz="2000" dirty="0">
                <a:latin typeface="MS PMincho" panose="02020600040205080304" pitchFamily="18" charset="-128"/>
                <a:ea typeface="MS PMincho" panose="02020600040205080304" pitchFamily="18" charset="-128"/>
              </a:rPr>
              <a:t>The distribution of monthly charges and total charges is right-skewed.</a:t>
            </a:r>
          </a:p>
          <a:p>
            <a:pPr algn="just">
              <a:lnSpc>
                <a:spcPct val="110000"/>
              </a:lnSpc>
              <a:buClr>
                <a:schemeClr val="bg1"/>
              </a:buClr>
            </a:pPr>
            <a:r>
              <a:rPr lang="en-US" sz="2000" dirty="0">
                <a:latin typeface="MS PMincho" panose="02020600040205080304" pitchFamily="18" charset="-128"/>
                <a:ea typeface="MS PMincho" panose="02020600040205080304" pitchFamily="18" charset="-128"/>
              </a:rPr>
              <a:t>The positive/right skew indicates that more customers pay a higher fee, resulting in the mean being pulled to the right of the median.</a:t>
            </a:r>
          </a:p>
        </p:txBody>
      </p:sp>
    </p:spTree>
    <p:extLst>
      <p:ext uri="{BB962C8B-B14F-4D97-AF65-F5344CB8AC3E}">
        <p14:creationId xmlns:p14="http://schemas.microsoft.com/office/powerpoint/2010/main" val="15125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079075" y="560048"/>
            <a:ext cx="6345182" cy="715079"/>
          </a:xfrm>
        </p:spPr>
        <p:txBody>
          <a:bodyPr/>
          <a:lstStyle/>
          <a:p>
            <a:r>
              <a:rPr lang="en-US" dirty="0"/>
              <a:t>UNIVARIATE ANALYSIS</a:t>
            </a:r>
          </a:p>
        </p:txBody>
      </p:sp>
      <p:sp>
        <p:nvSpPr>
          <p:cNvPr id="2" name="Slide Number Placeholder 1">
            <a:extLst>
              <a:ext uri="{FF2B5EF4-FFF2-40B4-BE49-F238E27FC236}">
                <a16:creationId xmlns:a16="http://schemas.microsoft.com/office/drawing/2014/main" id="{066379FE-9A7A-AA90-9416-524019B6302F}"/>
              </a:ext>
            </a:extLst>
          </p:cNvPr>
          <p:cNvSpPr>
            <a:spLocks noGrp="1"/>
          </p:cNvSpPr>
          <p:nvPr>
            <p:ph type="sldNum" sz="quarter" idx="12"/>
          </p:nvPr>
        </p:nvSpPr>
        <p:spPr>
          <a:xfrm>
            <a:off x="11298350" y="6243403"/>
            <a:ext cx="720499" cy="279400"/>
          </a:xfrm>
        </p:spPr>
        <p:txBody>
          <a:bodyPr/>
          <a:lstStyle/>
          <a:p>
            <a:fld id="{330EA680-D336-4FF7-8B7A-9848BB0A1C32}" type="slidenum">
              <a:rPr lang="en-US" smtClean="0"/>
              <a:pPr/>
              <a:t>9</a:t>
            </a:fld>
            <a:endParaRPr lang="en-US" dirty="0"/>
          </a:p>
        </p:txBody>
      </p:sp>
      <p:sp>
        <p:nvSpPr>
          <p:cNvPr id="13" name="Content Placeholder 2">
            <a:extLst>
              <a:ext uri="{FF2B5EF4-FFF2-40B4-BE49-F238E27FC236}">
                <a16:creationId xmlns:a16="http://schemas.microsoft.com/office/drawing/2014/main" id="{67B73E54-45C2-0387-1815-6729F0E4DEE3}"/>
              </a:ext>
            </a:extLst>
          </p:cNvPr>
          <p:cNvSpPr>
            <a:spLocks noGrp="1"/>
          </p:cNvSpPr>
          <p:nvPr/>
        </p:nvSpPr>
        <p:spPr>
          <a:xfrm>
            <a:off x="606936" y="2276851"/>
            <a:ext cx="4665456" cy="230429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eaLnBrk="1" hangingPunct="1">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pPr algn="just">
              <a:lnSpc>
                <a:spcPct val="150000"/>
              </a:lnSpc>
              <a:buClr>
                <a:schemeClr val="bg1"/>
              </a:buClr>
            </a:pPr>
            <a:r>
              <a:rPr lang="en-US" sz="2000" dirty="0">
                <a:latin typeface="MS PMincho" panose="02020600040205080304" pitchFamily="18" charset="-128"/>
                <a:ea typeface="MS PMincho" panose="02020600040205080304" pitchFamily="18" charset="-128"/>
              </a:rPr>
              <a:t>Most of the customers pay using electronic checks.</a:t>
            </a:r>
          </a:p>
          <a:p>
            <a:pPr algn="just">
              <a:lnSpc>
                <a:spcPct val="150000"/>
              </a:lnSpc>
              <a:buClr>
                <a:schemeClr val="bg1"/>
              </a:buClr>
            </a:pPr>
            <a:r>
              <a:rPr lang="en-US" sz="2000" dirty="0">
                <a:latin typeface="MS PMincho" panose="02020600040205080304" pitchFamily="18" charset="-128"/>
                <a:ea typeface="MS PMincho" panose="02020600040205080304" pitchFamily="18" charset="-128"/>
              </a:rPr>
              <a:t>The rest of the three payment methods have almost the same count.</a:t>
            </a:r>
          </a:p>
        </p:txBody>
      </p:sp>
      <p:pic>
        <p:nvPicPr>
          <p:cNvPr id="7" name="Picture 6">
            <a:extLst>
              <a:ext uri="{FF2B5EF4-FFF2-40B4-BE49-F238E27FC236}">
                <a16:creationId xmlns:a16="http://schemas.microsoft.com/office/drawing/2014/main" id="{B46F31AA-2786-93FA-C73D-C677AD32FF62}"/>
              </a:ext>
            </a:extLst>
          </p:cNvPr>
          <p:cNvPicPr>
            <a:picLocks noChangeAspect="1"/>
          </p:cNvPicPr>
          <p:nvPr/>
        </p:nvPicPr>
        <p:blipFill>
          <a:blip r:embed="rId2"/>
          <a:stretch>
            <a:fillRect/>
          </a:stretch>
        </p:blipFill>
        <p:spPr>
          <a:xfrm>
            <a:off x="6096000" y="1871987"/>
            <a:ext cx="5288833" cy="3114025"/>
          </a:xfrm>
          <a:prstGeom prst="rect">
            <a:avLst/>
          </a:prstGeom>
        </p:spPr>
      </p:pic>
    </p:spTree>
    <p:extLst>
      <p:ext uri="{BB962C8B-B14F-4D97-AF65-F5344CB8AC3E}">
        <p14:creationId xmlns:p14="http://schemas.microsoft.com/office/powerpoint/2010/main" val="2659665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A8E5EEF-D939-4E9B-B588-5A9B9A07F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81D4CC6-3580-4AFF-ADAD-40005A217EE9}">
  <ds:schemaRefs>
    <ds:schemaRef ds:uri="http://schemas.microsoft.com/sharepoint/v3/contenttype/forms"/>
  </ds:schemaRefs>
</ds:datastoreItem>
</file>

<file path=customXml/itemProps3.xml><?xml version="1.0" encoding="utf-8"?>
<ds:datastoreItem xmlns:ds="http://schemas.openxmlformats.org/officeDocument/2006/customXml" ds:itemID="{2C48AA7B-8093-4312-9C92-093E87B9931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Digital time capsule</Template>
  <TotalTime>570</TotalTime>
  <Words>2260</Words>
  <Application>Microsoft Office PowerPoint</Application>
  <PresentationFormat>Widescreen</PresentationFormat>
  <Paragraphs>212</Paragraphs>
  <Slides>46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PMincho</vt:lpstr>
      <vt:lpstr>Arial</vt:lpstr>
      <vt:lpstr>Calibri</vt:lpstr>
      <vt:lpstr>Courier New</vt:lpstr>
      <vt:lpstr>Mangal</vt:lpstr>
      <vt:lpstr>MS PMincho (Headings)</vt:lpstr>
      <vt:lpstr>Titillium Web</vt:lpstr>
      <vt:lpstr>Custom</vt:lpstr>
      <vt:lpstr>CHURN SCORE PREDICTION USING LINEAR REGRESSION</vt:lpstr>
      <vt:lpstr>INTRODUCTION</vt:lpstr>
      <vt:lpstr>FOCUS AREA</vt:lpstr>
      <vt:lpstr>DATASET OVERVIEW</vt:lpstr>
      <vt:lpstr>FEATUREs OVERVIEW</vt:lpstr>
      <vt:lpstr>DATA PREPROCESSING</vt:lpstr>
      <vt:lpstr>DATA PREPROCESSING</vt:lpstr>
      <vt:lpstr>UNIVARIATE ANALYSIS</vt:lpstr>
      <vt:lpstr>UNIVARIATE ANALYSIS</vt:lpstr>
      <vt:lpstr>UNIVARIATE ANALYSIS</vt:lpstr>
      <vt:lpstr>UNIVARIATE ANALYSIS</vt:lpstr>
      <vt:lpstr>BIVARIATE ANALYSIS</vt:lpstr>
      <vt:lpstr>BIVARIATE ANALYSIS</vt:lpstr>
      <vt:lpstr>MULTIVARIATE ANALYSIS</vt:lpstr>
      <vt:lpstr>MODELLING DISTRIBUTIONS</vt:lpstr>
      <vt:lpstr>BINOMIAL DISTRIBUTION</vt:lpstr>
      <vt:lpstr>NORMAL DISTRIBUTION</vt:lpstr>
      <vt:lpstr>MODELLING DISTRIBUTIONS</vt:lpstr>
      <vt:lpstr>CORRELATION MAP</vt:lpstr>
      <vt:lpstr>REGRESSION</vt:lpstr>
      <vt:lpstr>SIMPLE LINEAR REGRESSION - 1</vt:lpstr>
      <vt:lpstr>SIMPLE LINEAR REGRESSION - 1</vt:lpstr>
      <vt:lpstr>MODEL DIAGNOSTICS</vt:lpstr>
      <vt:lpstr>MODEL DIAGNOSTICS</vt:lpstr>
      <vt:lpstr>MODEL DIAGNOSTICS</vt:lpstr>
      <vt:lpstr>SIMPLE LINEAR REGRESSION - 2</vt:lpstr>
      <vt:lpstr>SIMPLE LINEAR REGRESSION - 2</vt:lpstr>
      <vt:lpstr>MODEL DIAGNOSTICS</vt:lpstr>
      <vt:lpstr>MODEL DIAGNOSTICS</vt:lpstr>
      <vt:lpstr>MODEL DIAGNOSTICS</vt:lpstr>
      <vt:lpstr>MULTIPLE LINEAR REGRESSION</vt:lpstr>
      <vt:lpstr>MULTIPLE LINEAR REGRESSION</vt:lpstr>
      <vt:lpstr>MODEL DIAGNOSTICS</vt:lpstr>
      <vt:lpstr>MODEL DIAGNOSTICS</vt:lpstr>
      <vt:lpstr>MODEL DIAGNOSTICS</vt:lpstr>
      <vt:lpstr>MLR – BACKWARD FEATURE SELECTION</vt:lpstr>
      <vt:lpstr>MLR – BACKWARD FEATURE SELECTION</vt:lpstr>
      <vt:lpstr>MODEL DIAGNOSTICS</vt:lpstr>
      <vt:lpstr>MODEL DIAGNOSTICS</vt:lpstr>
      <vt:lpstr>MODEL DIAGNOSTICS</vt:lpstr>
      <vt:lpstr>NON – LINEAR REGRESSION</vt:lpstr>
      <vt:lpstr>NON – LINEAR REGRESSION</vt:lpstr>
      <vt:lpstr>MODEL DIAGNOSTICS</vt:lpstr>
      <vt:lpstr>MODEL DIAGNOSTICS</vt:lpstr>
      <vt:lpstr>MODEL DIAGNOSTICS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SCORE PREDICTION USING LINEAR REGRESSION</dc:title>
  <dc:creator>Jibin George</dc:creator>
  <cp:lastModifiedBy>Jibin George</cp:lastModifiedBy>
  <cp:revision>9</cp:revision>
  <dcterms:created xsi:type="dcterms:W3CDTF">2023-12-05T07:58:10Z</dcterms:created>
  <dcterms:modified xsi:type="dcterms:W3CDTF">2023-12-07T07:56:21Z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